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8" r:id="rId5"/>
    <p:sldId id="262" r:id="rId6"/>
    <p:sldId id="264" r:id="rId7"/>
    <p:sldId id="267" r:id="rId8"/>
    <p:sldId id="258" r:id="rId9"/>
  </p:sldIdLst>
  <p:sldSz cx="10160000" cy="7620000"/>
  <p:notesSz cx="6858000" cy="9144000"/>
  <p:embeddedFontLst>
    <p:embeddedFont>
      <p:font typeface="Wingdings 2" panose="05020102010507070707" pitchFamily="18" charset="2"/>
      <p:regular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onstantia" panose="02030602050306030303" pitchFamily="18" charset="0"/>
      <p:regular r:id="rId15"/>
      <p:bold r:id="rId16"/>
      <p:italic r:id="rId17"/>
      <p:boldItalic r:id="rId18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-7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200">
                <a:solidFill>
                  <a:srgbClr val="000000"/>
                </a:solidFill>
                <a:latin typeface="Times New Roman - 16"/>
              </a:rPr>
              <a:t>projektu </a:t>
            </a:r>
            <a:r>
              <a:rPr lang="cs-CZ" sz="12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6064" y="2120900"/>
            <a:ext cx="25202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425700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14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15704" y="1001688"/>
            <a:ext cx="51279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Martin Kolář. Historik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4479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2.B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887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24.5.2013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Martin Kolář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Historik</a:t>
            </a:r>
          </a:p>
          <a:p>
            <a:r>
              <a:rPr lang="cs-CZ" dirty="0" smtClean="0"/>
              <a:t>(1836 – 1898)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Jeden z prvních profesorů táborského reálného gymnázia (patří k první generaci profesorů kolem ředitele Křížka)</a:t>
            </a:r>
          </a:p>
          <a:p>
            <a:r>
              <a:rPr lang="cs-CZ" sz="2800" dirty="0" smtClean="0"/>
              <a:t>Historik</a:t>
            </a:r>
          </a:p>
          <a:p>
            <a:r>
              <a:rPr lang="cs-CZ" sz="2800" dirty="0" smtClean="0"/>
              <a:t>Městský archivář (od r. 1868)</a:t>
            </a:r>
          </a:p>
          <a:p>
            <a:r>
              <a:rPr lang="cs-CZ" sz="2800" dirty="0" smtClean="0"/>
              <a:t>První ředitel městského muzea (od r. 1884)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dirty="0" smtClean="0"/>
              <a:t>Otázka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</a:t>
            </a:r>
            <a:r>
              <a:rPr lang="cs-CZ" b="1" dirty="0" smtClean="0"/>
              <a:t>heraldika</a:t>
            </a:r>
            <a:r>
              <a:rPr lang="cs-CZ" dirty="0" smtClean="0"/>
              <a:t>? Čím se zabývá?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25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Celý život shromažďoval heraldický materiál</a:t>
            </a:r>
          </a:p>
          <a:p>
            <a:r>
              <a:rPr lang="cs-CZ" sz="2800" dirty="0" smtClean="0"/>
              <a:t>Přestože měl obrovské množství materiálu, nepublikoval (mnoho sebraného materiálu ani nezpracoval)</a:t>
            </a:r>
          </a:p>
          <a:p>
            <a:r>
              <a:rPr lang="cs-CZ" sz="2800" dirty="0" smtClean="0"/>
              <a:t>Jeho materiál převzal mladší kolega August Sedláček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>
          <a:xfrm>
            <a:off x="508000" y="929680"/>
            <a:ext cx="4487333" cy="6131348"/>
          </a:xfrm>
        </p:spPr>
        <p:txBody>
          <a:bodyPr/>
          <a:lstStyle/>
          <a:p>
            <a:r>
              <a:rPr lang="cs-CZ" sz="2800" dirty="0" smtClean="0"/>
              <a:t>Teprve v roce 1902 vydal Sedláček jeho práci </a:t>
            </a:r>
            <a:r>
              <a:rPr lang="cs-CZ" sz="2800" b="1" dirty="0" smtClean="0"/>
              <a:t>Českomoravská </a:t>
            </a:r>
            <a:r>
              <a:rPr lang="cs-CZ" sz="2800" b="1" dirty="0" err="1" smtClean="0"/>
              <a:t>heral-dika</a:t>
            </a:r>
            <a:endParaRPr lang="cs-CZ" sz="2800" b="1" dirty="0" smtClean="0"/>
          </a:p>
          <a:p>
            <a:r>
              <a:rPr lang="cs-CZ" sz="2800" dirty="0" smtClean="0"/>
              <a:t>Sedláček zpracoval </a:t>
            </a:r>
            <a:r>
              <a:rPr lang="cs-CZ" sz="2800" dirty="0" err="1" smtClean="0"/>
              <a:t>Ko-lářův</a:t>
            </a:r>
            <a:r>
              <a:rPr lang="cs-CZ" sz="2800" dirty="0" smtClean="0"/>
              <a:t> materiál a doplnil ho z vlastního výzkumu</a:t>
            </a:r>
          </a:p>
          <a:p>
            <a:r>
              <a:rPr lang="cs-CZ" sz="2800" dirty="0" smtClean="0"/>
              <a:t>Dvoudílná kniha je jedním ze základních děl české heraldiky</a:t>
            </a:r>
          </a:p>
          <a:p>
            <a:endParaRPr lang="cs-CZ" sz="2800" dirty="0"/>
          </a:p>
          <a:p>
            <a:r>
              <a:rPr lang="cs-CZ" sz="2400" dirty="0" smtClean="0"/>
              <a:t>Kolářova pamětní deska          v Táboře</a:t>
            </a:r>
            <a:endParaRPr lang="cs-CZ" sz="2800" dirty="0" smtClean="0"/>
          </a:p>
          <a:p>
            <a:endParaRPr lang="cs-CZ" sz="2800" dirty="0"/>
          </a:p>
          <a:p>
            <a:endParaRPr lang="cs-CZ" sz="2800" dirty="0" smtClean="0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38" y="2913678"/>
            <a:ext cx="4487862" cy="33674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 a úkoly</a:t>
            </a:r>
            <a:endParaRPr lang="cs-CZ" sz="4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Kolářova pamětní deska z roku 1929 je umístěna na tomto domě ve staré části Tábora. </a:t>
            </a:r>
          </a:p>
          <a:p>
            <a:r>
              <a:rPr lang="cs-CZ" sz="2800" b="1" dirty="0" smtClean="0"/>
              <a:t>Kde tento dům stojí?</a:t>
            </a:r>
          </a:p>
          <a:p>
            <a:r>
              <a:rPr lang="cs-CZ" sz="2800" b="1" dirty="0" smtClean="0"/>
              <a:t>Která instituce v něm dnes sídlí?</a:t>
            </a:r>
            <a:endParaRPr lang="cs-CZ" sz="2800" b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82" y="2133600"/>
            <a:ext cx="3695699" cy="492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sešitu pocházejí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7512" y="929680"/>
            <a:ext cx="85579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Kálal, J.: Zázrak, který chodí vedle nás, a my si ho nevšímáme!, in: Ročenka 2010/2011, Nadační fond Gymnázia Tábor, 2011, str. 38 – 42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Kálal, J.: Významné osobnosti Táborska. Přednáška pro Spolek pro rozvoj kultury v Milevsku, 12. 3. 2010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r>
              <a:rPr lang="cs-CZ" sz="1200" dirty="0" smtClean="0"/>
              <a:t>Zita, S., V </a:t>
            </a:r>
            <a:r>
              <a:rPr lang="cs-CZ" sz="1200" dirty="0" err="1" smtClean="0"/>
              <a:t>Klierovce</a:t>
            </a:r>
            <a:r>
              <a:rPr lang="cs-CZ" sz="1200" dirty="0" smtClean="0"/>
              <a:t> zemřel profesor Martin Kolář, in: Táborský deník 21. 9. 2010, str. 8</a:t>
            </a:r>
          </a:p>
          <a:p>
            <a:r>
              <a:rPr lang="cs-CZ" sz="1200" dirty="0" smtClean="0"/>
              <a:t>Kolářova pamětní deska v Táboře. Foto Jiří Kálal</a:t>
            </a:r>
          </a:p>
          <a:p>
            <a:r>
              <a:rPr lang="cs-CZ" sz="1200" dirty="0" smtClean="0"/>
              <a:t>Dům v Táboře s Kolářovou pamětní deskou. Foto Jiří Kálal</a:t>
            </a:r>
          </a:p>
          <a:p>
            <a:endParaRPr lang="cs-CZ" sz="1200" dirty="0" smtClean="0"/>
          </a:p>
          <a:p>
            <a:endParaRPr lang="cs-CZ" sz="1200" dirty="0" smtClean="0"/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Č_1_06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Č_1_06</Template>
  <TotalTime>35</TotalTime>
  <Words>415</Words>
  <Application>Microsoft Office PowerPoint</Application>
  <PresentationFormat>Vlastní</PresentationFormat>
  <Paragraphs>61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7" baseType="lpstr">
      <vt:lpstr>Arial</vt:lpstr>
      <vt:lpstr>Arial - 16</vt:lpstr>
      <vt:lpstr>Wingdings 2</vt:lpstr>
      <vt:lpstr>Times New Roman - 14</vt:lpstr>
      <vt:lpstr>Arial - 20</vt:lpstr>
      <vt:lpstr>Calibri</vt:lpstr>
      <vt:lpstr>Constantia</vt:lpstr>
      <vt:lpstr>Times New Roman - 16</vt:lpstr>
      <vt:lpstr>Č_1_06</vt:lpstr>
      <vt:lpstr>Prezentace aplikace PowerPoint</vt:lpstr>
      <vt:lpstr>Martin Kolář</vt:lpstr>
      <vt:lpstr>  </vt:lpstr>
      <vt:lpstr>Otázka</vt:lpstr>
      <vt:lpstr>   </vt:lpstr>
      <vt:lpstr>  </vt:lpstr>
      <vt:lpstr>Otázky a úkoly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8</cp:revision>
  <dcterms:created xsi:type="dcterms:W3CDTF">2013-06-05T16:28:55Z</dcterms:created>
  <dcterms:modified xsi:type="dcterms:W3CDTF">2014-05-14T09:51:45Z</dcterms:modified>
</cp:coreProperties>
</file>