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84" r:id="rId2"/>
    <p:sldId id="272" r:id="rId3"/>
    <p:sldId id="263" r:id="rId4"/>
    <p:sldId id="264" r:id="rId5"/>
    <p:sldId id="257" r:id="rId6"/>
    <p:sldId id="270" r:id="rId7"/>
    <p:sldId id="271" r:id="rId8"/>
    <p:sldId id="262" r:id="rId9"/>
    <p:sldId id="269" r:id="rId10"/>
    <p:sldId id="258" r:id="rId11"/>
    <p:sldId id="260" r:id="rId12"/>
    <p:sldId id="275" r:id="rId13"/>
    <p:sldId id="261" r:id="rId14"/>
    <p:sldId id="265" r:id="rId15"/>
    <p:sldId id="266" r:id="rId16"/>
    <p:sldId id="267" r:id="rId17"/>
    <p:sldId id="278" r:id="rId18"/>
    <p:sldId id="276" r:id="rId19"/>
    <p:sldId id="277" r:id="rId20"/>
    <p:sldId id="283" r:id="rId21"/>
    <p:sldId id="285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8C092-4505-4992-B686-FCC4E33418F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F6175-611F-43AB-90B0-C0F431991ED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935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F6175-611F-43AB-90B0-C0F431991ED1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7043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38932E-50BD-4FBD-BC9A-941F0B448B1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197566-EECB-451C-8AAB-07637CBB2B44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zivotopis.osobnosti.cz/karel-valter.ph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ormuji.cz/akce/praha/13031-karel-valter-v-zahrade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lerieart.cz/valter_vystava_2011_1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tbohemia.cz/Valter-kare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tist.cz/karelvalter2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ansars.cz/aukcnikatalogy/katalog32/245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agueauctions.com/polozky.php?item_id=5813&amp;aukce_id=43&amp;odkud=vysledky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osmas.cz/knihy/148158/karel-valter-1909-2006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osmas.cz/knihy/148158/karel-valter-1909-2006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cebook.com/photo.php?fbid=129600893759747&amp;set=pb.121622554557581.-2207520000.1366273343.&amp;type=3&amp;theater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lerieart.cz/valter_vystava_2011_1.htm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formuji.cz/akce/praha/13031-karel-valter-v-zahrade/" TargetMode="External"/><Relationship Id="rId13" Type="http://schemas.openxmlformats.org/officeDocument/2006/relationships/hyperlink" Target="http://www.galerieart.cz/valter_vystava_2011_3.htm" TargetMode="External"/><Relationship Id="rId3" Type="http://schemas.openxmlformats.org/officeDocument/2006/relationships/hyperlink" Target="http://cs.wikipedia.org/wiki/Karel_Valter" TargetMode="External"/><Relationship Id="rId7" Type="http://schemas.openxmlformats.org/officeDocument/2006/relationships/hyperlink" Target="http://www.artbohemia.cz/Valter-karel" TargetMode="External"/><Relationship Id="rId12" Type="http://schemas.openxmlformats.org/officeDocument/2006/relationships/hyperlink" Target="http://www.pragueauctions.com/polozky.php?item_id=5813&amp;aukce_id=43&amp;odkud=vysledky" TargetMode="External"/><Relationship Id="rId2" Type="http://schemas.openxmlformats.org/officeDocument/2006/relationships/hyperlink" Target="http://www.cojeco.cz/index.php?s_term=&amp;s_lang=2&amp;detail=1&amp;id_desc=9292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acebook.com/photo.php?fbid=129600893759747&amp;set=pb.121622554557581.-2207520000.1366273343.&amp;type=3&amp;theater" TargetMode="External"/><Relationship Id="rId11" Type="http://schemas.openxmlformats.org/officeDocument/2006/relationships/hyperlink" Target="http://www.kosmas.cz/knihy/148158/karel-valter-1909-2006/" TargetMode="External"/><Relationship Id="rId5" Type="http://schemas.openxmlformats.org/officeDocument/2006/relationships/hyperlink" Target="http://www.galerieart.cz/valter_vystava_2011_1.htm" TargetMode="External"/><Relationship Id="rId10" Type="http://schemas.openxmlformats.org/officeDocument/2006/relationships/hyperlink" Target="http://www.transars.cz/aukcnikatalogy/katalog32/245.html" TargetMode="External"/><Relationship Id="rId4" Type="http://schemas.openxmlformats.org/officeDocument/2006/relationships/hyperlink" Target="http://zivotopis.osobnosti.cz/karel-valter.php" TargetMode="External"/><Relationship Id="rId9" Type="http://schemas.openxmlformats.org/officeDocument/2006/relationships/hyperlink" Target="http://www.artist.cz/karelvalter2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Times New Roman - 16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Inovace vybavení   </a:t>
            </a:r>
            <a:r>
              <a:rPr lang="cs-CZ" sz="1100" dirty="0">
                <a:latin typeface="Times New Roman - 16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projektu</a:t>
            </a:r>
            <a:r>
              <a:rPr lang="cs-CZ" sz="110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4644008" y="1908811"/>
            <a:ext cx="264989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12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1"/>
            <a:ext cx="3440430" cy="25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                     9. </a:t>
            </a:r>
            <a:r>
              <a:rPr lang="cs-CZ" sz="1100" smtClean="0">
                <a:solidFill>
                  <a:srgbClr val="000000"/>
                </a:solidFill>
                <a:latin typeface="Arial - 16"/>
              </a:rPr>
              <a:t>5. 2013    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Karel Valter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_1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423897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Karel </a:t>
            </a:r>
            <a:r>
              <a:rPr lang="cs-CZ" dirty="0" err="1" smtClean="0"/>
              <a:t>Valter</a:t>
            </a:r>
            <a:r>
              <a:rPr lang="cs-CZ" dirty="0" smtClean="0"/>
              <a:t> -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„</a:t>
            </a:r>
            <a:r>
              <a:rPr lang="cs-CZ" dirty="0" err="1" smtClean="0"/>
              <a:t>Valter</a:t>
            </a:r>
            <a:r>
              <a:rPr lang="cs-CZ" dirty="0" smtClean="0"/>
              <a:t> ale přesto v sedmé, osmé a dokonce zčásti i v deváté dekádě svého života dokázal vytvořit velmi působivé malby, kresby a grafiky. Odborná kritika dnes jeho práce z předválečného období hodnotí jako naprosto ojedinělé v českém umění pro jejich směřování ke konstruktivní skladbě, do oblasti vizuální poezie a i surrealistické imaginace. V poválečné tvorbě patří k nejcharakterističtějšímu </a:t>
            </a:r>
            <a:r>
              <a:rPr lang="cs-CZ" dirty="0" err="1" smtClean="0"/>
              <a:t>Valterovu</a:t>
            </a:r>
            <a:r>
              <a:rPr lang="cs-CZ" dirty="0" smtClean="0"/>
              <a:t> přínosu zejména velmi osobitá krajinomalba.</a:t>
            </a:r>
            <a:r>
              <a:rPr lang="cs-CZ" dirty="0"/>
              <a:t> </a:t>
            </a:r>
            <a:r>
              <a:rPr lang="cs-CZ" dirty="0" smtClean="0"/>
              <a:t>Dílo Karla </a:t>
            </a:r>
            <a:r>
              <a:rPr lang="cs-CZ" dirty="0" err="1" smtClean="0"/>
              <a:t>Valtera</a:t>
            </a:r>
            <a:r>
              <a:rPr lang="cs-CZ" dirty="0" smtClean="0"/>
              <a:t> obdivovali návštěvníci 65 jeho samostatných a 140 kolektivních výstav doma i v zahraničí. Je zastoupeno v nejprestižnějších sbírkách v České republice (včetně Národní galerie) i mnoha dalších zemích.“</a:t>
            </a:r>
          </a:p>
          <a:p>
            <a:r>
              <a:rPr lang="cs-CZ" dirty="0" smtClean="0">
                <a:hlinkClick r:id="rId2"/>
              </a:rPr>
              <a:t>http://zivotopis.osobnosti.cz/karel-valter.php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Karel </a:t>
            </a:r>
            <a:r>
              <a:rPr lang="cs-CZ" dirty="0" err="1" smtClean="0"/>
              <a:t>Valter</a:t>
            </a:r>
            <a:r>
              <a:rPr lang="cs-CZ" dirty="0" smtClean="0"/>
              <a:t> – ocenění a výstavy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u</a:t>
            </a:r>
            <a:r>
              <a:rPr lang="cs-CZ" dirty="0" smtClean="0"/>
              <a:t>mělec svá díla vystavoval již od roku 1931</a:t>
            </a:r>
          </a:p>
          <a:p>
            <a:r>
              <a:rPr lang="cs-CZ" dirty="0" smtClean="0"/>
              <a:t>celkem měl 65 samostatných a 140 společných výstav.</a:t>
            </a:r>
          </a:p>
          <a:p>
            <a:r>
              <a:rPr lang="cs-CZ" dirty="0"/>
              <a:t>m</a:t>
            </a:r>
            <a:r>
              <a:rPr lang="cs-CZ" dirty="0" smtClean="0"/>
              <a:t>alíř je autorem ilustrací 12 knih</a:t>
            </a:r>
          </a:p>
          <a:p>
            <a:r>
              <a:rPr lang="cs-CZ" dirty="0" smtClean="0"/>
              <a:t> jeho díla jsou zastoupena v Národní galerii v Praze, v Brně, Pardubicích a Hluboké nad Vltavou</a:t>
            </a:r>
            <a:r>
              <a:rPr lang="cs-CZ" dirty="0"/>
              <a:t> </a:t>
            </a:r>
            <a:r>
              <a:rPr lang="cs-CZ" dirty="0" smtClean="0"/>
              <a:t>a také v zahraničí</a:t>
            </a:r>
          </a:p>
          <a:p>
            <a:r>
              <a:rPr lang="cs-CZ" dirty="0" smtClean="0"/>
              <a:t>V roce 1992 měl výstavu v Rakousku (Linec) a ve Francii (Paříž)</a:t>
            </a:r>
          </a:p>
          <a:p>
            <a:r>
              <a:rPr lang="cs-CZ" dirty="0" smtClean="0"/>
              <a:t>v roce 1999 byly instalovány dvě velké výstavy (Český Krumlov a v Karlovy Vary)</a:t>
            </a:r>
          </a:p>
          <a:p>
            <a:r>
              <a:rPr lang="cs-CZ" dirty="0"/>
              <a:t>p</a:t>
            </a:r>
            <a:r>
              <a:rPr lang="cs-CZ" dirty="0" smtClean="0"/>
              <a:t>oslední výstavy měl nestor jihočeských malířů v roce 2004 v Praze a v roce 2006 v Plzni</a:t>
            </a:r>
          </a:p>
          <a:p>
            <a:r>
              <a:rPr lang="cs-CZ" dirty="0" smtClean="0"/>
              <a:t>Karel </a:t>
            </a:r>
            <a:r>
              <a:rPr lang="cs-CZ" dirty="0" err="1" smtClean="0"/>
              <a:t>Valter</a:t>
            </a:r>
            <a:r>
              <a:rPr lang="cs-CZ" dirty="0" smtClean="0"/>
              <a:t> byl jmenován </a:t>
            </a:r>
            <a:r>
              <a:rPr lang="cs-CZ" b="1" dirty="0" smtClean="0"/>
              <a:t>Čestným občanem Tábora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Plakát k výstavě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827584" y="6237312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http://www.informuji.</a:t>
            </a:r>
            <a:r>
              <a:rPr lang="cs-CZ" dirty="0" err="1" smtClean="0">
                <a:hlinkClick r:id="rId2"/>
              </a:rPr>
              <a:t>cz</a:t>
            </a:r>
            <a:r>
              <a:rPr lang="cs-CZ" dirty="0" smtClean="0">
                <a:hlinkClick r:id="rId2"/>
              </a:rPr>
              <a:t>/akce/</a:t>
            </a:r>
            <a:r>
              <a:rPr lang="cs-CZ" dirty="0" err="1" smtClean="0">
                <a:hlinkClick r:id="rId2"/>
              </a:rPr>
              <a:t>praha</a:t>
            </a:r>
            <a:r>
              <a:rPr lang="cs-CZ" dirty="0" smtClean="0">
                <a:hlinkClick r:id="rId2"/>
              </a:rPr>
              <a:t>/13031-</a:t>
            </a:r>
            <a:r>
              <a:rPr lang="cs-CZ" dirty="0" err="1" smtClean="0">
                <a:hlinkClick r:id="rId2"/>
              </a:rPr>
              <a:t>karel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valter</a:t>
            </a:r>
            <a:r>
              <a:rPr lang="cs-CZ" dirty="0" smtClean="0">
                <a:hlinkClick r:id="rId2"/>
              </a:rPr>
              <a:t>-v-</a:t>
            </a:r>
            <a:r>
              <a:rPr lang="cs-CZ" dirty="0" err="1" smtClean="0">
                <a:hlinkClick r:id="rId2"/>
              </a:rPr>
              <a:t>zahrade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/>
              <a:t>Sad za </a:t>
            </a:r>
            <a:r>
              <a:rPr lang="pl-PL" b="1" dirty="0" smtClean="0"/>
              <a:t>stavením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1947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475656" y="6093296"/>
            <a:ext cx="646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3"/>
              </a:rPr>
              <a:t>http://www.</a:t>
            </a:r>
            <a:r>
              <a:rPr lang="cs-CZ" dirty="0" err="1" smtClean="0">
                <a:hlinkClick r:id="rId3"/>
              </a:rPr>
              <a:t>galerieart.cz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valter</a:t>
            </a:r>
            <a:r>
              <a:rPr lang="cs-CZ" dirty="0" smtClean="0">
                <a:hlinkClick r:id="rId3"/>
              </a:rPr>
              <a:t>_</a:t>
            </a:r>
            <a:r>
              <a:rPr lang="cs-CZ" dirty="0" err="1" smtClean="0">
                <a:hlinkClick r:id="rId3"/>
              </a:rPr>
              <a:t>vystava</a:t>
            </a:r>
            <a:r>
              <a:rPr lang="cs-CZ" dirty="0" smtClean="0">
                <a:hlinkClick r:id="rId3"/>
              </a:rPr>
              <a:t>_2011_1.htm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Srpen ve Vlkově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907704" y="6309320"/>
            <a:ext cx="3870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artbohemia.cz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Valter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karel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Květen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267744" y="6165304"/>
            <a:ext cx="3933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http://www.artist.cz/karelvalter2.htm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35480"/>
            <a:ext cx="7931224" cy="3653760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Krajina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187624" y="5661248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http://www.transars.cz/aukcnikatalogy/katalog32/245.html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35480"/>
            <a:ext cx="8003232" cy="3365728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 ROZKVĚTU</a:t>
            </a:r>
            <a:br>
              <a:rPr lang="cs-CZ" dirty="0" smtClean="0"/>
            </a:br>
            <a:r>
              <a:rPr lang="cs-CZ" dirty="0" smtClean="0"/>
              <a:t>1989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6309320"/>
            <a:ext cx="88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pragueauctions.com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polozky.php</a:t>
            </a:r>
            <a:r>
              <a:rPr lang="cs-CZ" dirty="0" smtClean="0">
                <a:hlinkClick r:id="rId2"/>
              </a:rPr>
              <a:t>?</a:t>
            </a:r>
            <a:r>
              <a:rPr lang="cs-CZ" dirty="0" err="1" smtClean="0">
                <a:hlinkClick r:id="rId2"/>
              </a:rPr>
              <a:t>item</a:t>
            </a:r>
            <a:r>
              <a:rPr lang="cs-CZ" dirty="0" smtClean="0">
                <a:hlinkClick r:id="rId2"/>
              </a:rPr>
              <a:t>_id=5813&amp;aukce_id=43&amp;odkud=</a:t>
            </a:r>
            <a:r>
              <a:rPr lang="cs-CZ" dirty="0" err="1" smtClean="0">
                <a:hlinkClick r:id="rId2"/>
              </a:rPr>
              <a:t>vysledky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monografie </a:t>
            </a:r>
            <a:r>
              <a:rPr lang="cs-CZ" b="1" dirty="0" smtClean="0"/>
              <a:t>Karel </a:t>
            </a:r>
            <a:r>
              <a:rPr lang="cs-CZ" b="1" dirty="0" err="1" smtClean="0"/>
              <a:t>Valter</a:t>
            </a:r>
            <a:r>
              <a:rPr lang="cs-CZ" b="1" dirty="0" smtClean="0"/>
              <a:t> 1909-2006 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547664" y="6237312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http://www.kosmas.cz/knihy/148158/karel-valter-1909-2006/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/>
              <a:t>Anotace</a:t>
            </a:r>
          </a:p>
          <a:p>
            <a:r>
              <a:rPr lang="cs-CZ" dirty="0" smtClean="0"/>
              <a:t>„Příprava této první obsáhlé </a:t>
            </a:r>
            <a:r>
              <a:rPr lang="cs-CZ" dirty="0" err="1" smtClean="0"/>
              <a:t>Valterovy</a:t>
            </a:r>
            <a:r>
              <a:rPr lang="cs-CZ" dirty="0" smtClean="0"/>
              <a:t> monografie byla započata ještě za autorova života</a:t>
            </a:r>
          </a:p>
          <a:p>
            <a:r>
              <a:rPr lang="cs-CZ" dirty="0" smtClean="0"/>
              <a:t>Základní text z pera Evy Petrové </a:t>
            </a:r>
            <a:r>
              <a:rPr lang="cs-CZ" dirty="0" err="1" smtClean="0"/>
              <a:t>etapizuje</a:t>
            </a:r>
            <a:r>
              <a:rPr lang="cs-CZ" dirty="0" smtClean="0"/>
              <a:t> </a:t>
            </a:r>
            <a:r>
              <a:rPr lang="cs-CZ" dirty="0" err="1" smtClean="0"/>
              <a:t>Valterovo</a:t>
            </a:r>
            <a:r>
              <a:rPr lang="cs-CZ" dirty="0" smtClean="0"/>
              <a:t> celoživotní dílo a spojuje ho s českým a světovým kontextem výtvarného umění</a:t>
            </a:r>
          </a:p>
          <a:p>
            <a:r>
              <a:rPr lang="cs-CZ" dirty="0" smtClean="0"/>
              <a:t>Integrální součástí publikace je detailní biografie doplněná rozsáhlým dokumentačním materiálem.“</a:t>
            </a:r>
          </a:p>
          <a:p>
            <a:r>
              <a:rPr lang="cs-CZ">
                <a:hlinkClick r:id="rId2"/>
              </a:rPr>
              <a:t>http://www.kosmas.cz/knihy/148158/karel-valter-1909-2006/</a:t>
            </a:r>
            <a:endParaRPr lang="cs-CZ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Znáte jméno tohoto táborského umělce?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6211669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facebook.com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photo.php</a:t>
            </a:r>
            <a:r>
              <a:rPr lang="cs-CZ" dirty="0" smtClean="0">
                <a:hlinkClick r:id="rId2"/>
              </a:rPr>
              <a:t>?</a:t>
            </a:r>
            <a:r>
              <a:rPr lang="cs-CZ" dirty="0" err="1" smtClean="0">
                <a:hlinkClick r:id="rId2"/>
              </a:rPr>
              <a:t>fbid</a:t>
            </a:r>
            <a:r>
              <a:rPr lang="cs-CZ" dirty="0" smtClean="0">
                <a:hlinkClick r:id="rId2"/>
              </a:rPr>
              <a:t>=129600893759747&amp;set=pb.121622554557581.-2207520000.1366273343.&amp;type=3&amp;</a:t>
            </a:r>
            <a:r>
              <a:rPr lang="cs-CZ" dirty="0" err="1" smtClean="0">
                <a:hlinkClick r:id="rId2"/>
              </a:rPr>
              <a:t>theater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Napiš popis obrazu SAD ZA STAVENÍM.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r>
              <a:rPr lang="cs-CZ" dirty="0">
                <a:hlinkClick r:id="rId2"/>
              </a:rPr>
              <a:t>http://www.galerieart.cz/valter_vystava_2011_1.htm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>
              <a:solidFill>
                <a:schemeClr val="tx1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latin typeface="Arial - 16"/>
              </a:rPr>
              <a:t>Mgr. </a:t>
            </a:r>
            <a:r>
              <a:rPr lang="cs-CZ" sz="1100" dirty="0" smtClean="0">
                <a:latin typeface="Arial - 16"/>
              </a:rPr>
              <a:t>Zuzana Lukešová</a:t>
            </a:r>
            <a:endParaRPr lang="cs-CZ" sz="1100" dirty="0">
              <a:latin typeface="Arial - 16"/>
            </a:endParaRPr>
          </a:p>
          <a:p>
            <a:pPr algn="ctr"/>
            <a:r>
              <a:rPr lang="cs-CZ" sz="1100" dirty="0">
                <a:latin typeface="Arial - 16"/>
              </a:rPr>
              <a:t>Gymnázium </a:t>
            </a:r>
            <a:r>
              <a:rPr lang="cs-CZ" sz="1100" dirty="0" err="1">
                <a:latin typeface="Arial - 16"/>
              </a:rPr>
              <a:t>Pierra</a:t>
            </a:r>
            <a:r>
              <a:rPr lang="cs-CZ" sz="1100" dirty="0">
                <a:latin typeface="Arial - 16"/>
              </a:rPr>
              <a:t> de </a:t>
            </a:r>
            <a:r>
              <a:rPr lang="cs-CZ" sz="1100" dirty="0" err="1">
                <a:latin typeface="Arial - 16"/>
              </a:rPr>
              <a:t>Coubertina</a:t>
            </a:r>
            <a:r>
              <a:rPr lang="cs-CZ" sz="1100" dirty="0"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latin typeface="Arial - 16"/>
              </a:rPr>
              <a:t>z.lukesova@centrum.cz</a:t>
            </a:r>
            <a:endParaRPr lang="cs-CZ" sz="1100" dirty="0">
              <a:latin typeface="Arial - 16"/>
            </a:endParaRPr>
          </a:p>
          <a:p>
            <a:pPr algn="ctr"/>
            <a:r>
              <a:rPr lang="cs-CZ" sz="1100" dirty="0" smtClean="0">
                <a:latin typeface="Arial - 16"/>
              </a:rPr>
              <a:t>Květen 2013</a:t>
            </a:r>
            <a:endParaRPr lang="cs-CZ" sz="1100" dirty="0"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latin typeface="Arial - 16"/>
              </a:rPr>
              <a:t>Objekty použité k vytvoření sešitu </a:t>
            </a:r>
            <a:r>
              <a:rPr lang="cs-CZ" sz="1100" dirty="0" smtClean="0">
                <a:latin typeface="Arial - 16"/>
              </a:rPr>
              <a:t>pocházejí </a:t>
            </a:r>
            <a:r>
              <a:rPr lang="cs-CZ" sz="1100" dirty="0">
                <a:latin typeface="Arial - 16"/>
              </a:rPr>
              <a:t>z veřejných knihoven obrázků (public </a:t>
            </a:r>
            <a:r>
              <a:rPr lang="cs-CZ" sz="1100" dirty="0" err="1">
                <a:latin typeface="Arial - 16"/>
              </a:rPr>
              <a:t>domain</a:t>
            </a:r>
            <a:r>
              <a:rPr lang="cs-CZ" sz="1100" dirty="0"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1"/>
            <a:ext cx="8758748" cy="4315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pl-PL" sz="1100" b="1" dirty="0">
                <a:latin typeface="Arial - 20"/>
              </a:rPr>
              <a:t>Seznam použité literatury a pramenů</a:t>
            </a:r>
            <a:r>
              <a:rPr lang="pl-PL" sz="1100" b="1" dirty="0" smtClean="0">
                <a:latin typeface="Arial - 20"/>
              </a:rPr>
              <a:t>:</a:t>
            </a:r>
          </a:p>
          <a:p>
            <a:r>
              <a:rPr lang="cs-CZ" sz="1100" dirty="0">
                <a:hlinkClick r:id="rId2"/>
              </a:rPr>
              <a:t>http://www.cojeco.cz/index.php?s_term=&amp;s_lang=2&amp;detail=1&amp;id_desc=92924</a:t>
            </a:r>
            <a:endParaRPr lang="cs-CZ" sz="1100" dirty="0"/>
          </a:p>
          <a:p>
            <a:r>
              <a:rPr lang="cs-CZ" sz="1100" dirty="0">
                <a:hlinkClick r:id="rId3"/>
              </a:rPr>
              <a:t>http://cs.wikipedia.org/wiki/Karel_Valter</a:t>
            </a:r>
            <a:endParaRPr lang="cs-CZ" sz="1100" dirty="0"/>
          </a:p>
          <a:p>
            <a:r>
              <a:rPr lang="cs-CZ" sz="1100" dirty="0">
                <a:hlinkClick r:id="rId4"/>
              </a:rPr>
              <a:t>http://zivotopis.osobnosti.cz/karel-valter.php</a:t>
            </a:r>
            <a:endParaRPr lang="cs-CZ" sz="1100" dirty="0"/>
          </a:p>
          <a:p>
            <a:r>
              <a:rPr lang="cs-CZ" sz="1100" dirty="0">
                <a:hlinkClick r:id="rId5"/>
              </a:rPr>
              <a:t>http://www.galerieart.cz/valter_vystava_2011_1.htm</a:t>
            </a:r>
            <a:endParaRPr lang="cs-CZ" sz="1100" dirty="0"/>
          </a:p>
          <a:p>
            <a:r>
              <a:rPr lang="cs-CZ" sz="1100" dirty="0">
                <a:hlinkClick r:id="rId6"/>
              </a:rPr>
              <a:t>http://www.facebook.com/photo.php?fbid=129600893759747&amp;set=pb.121622554557581.-2207520000.1366273343.&amp;</a:t>
            </a:r>
            <a:r>
              <a:rPr lang="cs-CZ" sz="1100" dirty="0" smtClean="0">
                <a:hlinkClick r:id="rId6"/>
              </a:rPr>
              <a:t>type=3&amp;theater</a:t>
            </a:r>
            <a:endParaRPr lang="cs-CZ" sz="1100" dirty="0" smtClean="0"/>
          </a:p>
          <a:p>
            <a:r>
              <a:rPr lang="cs-CZ" sz="1100" dirty="0">
                <a:hlinkClick r:id="rId7"/>
              </a:rPr>
              <a:t>http://www.artbohemia.cz/Valter-karel</a:t>
            </a:r>
            <a:endParaRPr lang="cs-CZ" sz="1100" dirty="0"/>
          </a:p>
          <a:p>
            <a:r>
              <a:rPr lang="cs-CZ" sz="1100" dirty="0">
                <a:hlinkClick r:id="rId8"/>
              </a:rPr>
              <a:t>http://www.informuji.cz/akce/praha/13031-karel-valter-v-zahrade/</a:t>
            </a:r>
            <a:endParaRPr lang="cs-CZ" sz="1100" dirty="0"/>
          </a:p>
          <a:p>
            <a:r>
              <a:rPr lang="cs-CZ" sz="1100" dirty="0">
                <a:hlinkClick r:id="rId9"/>
              </a:rPr>
              <a:t>http://www.artist.cz/karelvalter2.htm</a:t>
            </a:r>
            <a:endParaRPr lang="cs-CZ" sz="1100" dirty="0"/>
          </a:p>
          <a:p>
            <a:r>
              <a:rPr lang="cs-CZ" sz="1100" dirty="0">
                <a:hlinkClick r:id="rId10"/>
              </a:rPr>
              <a:t>http://www.transars.cz/aukcnikatalogy/katalog32/245.html</a:t>
            </a:r>
            <a:endParaRPr lang="cs-CZ" sz="1100" dirty="0"/>
          </a:p>
          <a:p>
            <a:r>
              <a:rPr lang="cs-CZ" sz="1100" dirty="0">
                <a:hlinkClick r:id="rId11"/>
              </a:rPr>
              <a:t>http://</a:t>
            </a:r>
            <a:r>
              <a:rPr lang="cs-CZ" sz="1100" dirty="0" smtClean="0">
                <a:hlinkClick r:id="rId11"/>
              </a:rPr>
              <a:t>www.kosmas.cz/knihy/148158/karel-valter-1909-2006/</a:t>
            </a:r>
            <a:endParaRPr lang="cs-CZ" sz="1100" dirty="0" smtClean="0"/>
          </a:p>
          <a:p>
            <a:r>
              <a:rPr lang="cs-CZ" sz="1100" dirty="0">
                <a:hlinkClick r:id="rId12"/>
              </a:rPr>
              <a:t>http://www.pragueauctions.com/polozky.php?item_id=5813&amp;aukce_id=43&amp;odkud=vysledky</a:t>
            </a:r>
            <a:endParaRPr lang="cs-CZ" sz="1100" dirty="0"/>
          </a:p>
          <a:p>
            <a:r>
              <a:rPr lang="cs-CZ" sz="1100" dirty="0">
                <a:hlinkClick r:id="rId13"/>
              </a:rPr>
              <a:t>http://www.galerieart.cz/valter_vystava_2011_3.htm</a:t>
            </a:r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b="1" dirty="0"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194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60023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Karel </a:t>
            </a:r>
            <a:r>
              <a:rPr lang="cs-CZ" dirty="0" err="1" smtClean="0"/>
              <a:t>Valter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*17. února 1909 v Českých Budějovicích </a:t>
            </a:r>
          </a:p>
          <a:p>
            <a:pPr>
              <a:buNone/>
            </a:pPr>
            <a:r>
              <a:rPr lang="cs-CZ" dirty="0" smtClean="0"/>
              <a:t>†17. listopadu 2006 v Táboře</a:t>
            </a:r>
          </a:p>
          <a:p>
            <a:pPr>
              <a:buFont typeface="Arial" charset="0"/>
              <a:buChar char="•"/>
            </a:pPr>
            <a:r>
              <a:rPr lang="cs-CZ" dirty="0" smtClean="0"/>
              <a:t>čs. pedagog, malíř, grafik, člen SČVU</a:t>
            </a:r>
          </a:p>
          <a:p>
            <a:pPr>
              <a:buFont typeface="Arial" charset="0"/>
              <a:buChar char="•"/>
            </a:pPr>
            <a:endParaRPr lang="cs-CZ" dirty="0"/>
          </a:p>
          <a:p>
            <a:pPr>
              <a:buNone/>
            </a:pPr>
            <a:r>
              <a:rPr lang="cs-CZ" dirty="0" smtClean="0"/>
              <a:t>? Objasni zkratku SČVU.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SČVU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= Svaz českých výtvarných umělců </a:t>
            </a:r>
          </a:p>
          <a:p>
            <a:r>
              <a:rPr lang="cs-CZ" dirty="0" smtClean="0"/>
              <a:t>dobrovolná výběrová organizace výtvarných umělců, teoretiků umění a uměleckých kritiků s ideově tvůrčím a kulturním zaměřením</a:t>
            </a:r>
          </a:p>
          <a:p>
            <a:r>
              <a:rPr lang="cs-CZ" dirty="0"/>
              <a:t>s</a:t>
            </a:r>
            <a:r>
              <a:rPr lang="cs-CZ" dirty="0" smtClean="0"/>
              <a:t>vaz byl založen v roce 1972</a:t>
            </a:r>
          </a:p>
          <a:p>
            <a:r>
              <a:rPr lang="cs-CZ" dirty="0" smtClean="0"/>
              <a:t>sídlo má v Praze</a:t>
            </a:r>
          </a:p>
          <a:p>
            <a:r>
              <a:rPr lang="cs-CZ" dirty="0"/>
              <a:t>p</a:t>
            </a:r>
            <a:r>
              <a:rPr lang="cs-CZ" dirty="0" smtClean="0"/>
              <a:t>ředsedou je od roku 1983 J. </a:t>
            </a:r>
            <a:r>
              <a:rPr lang="cs-CZ" dirty="0" err="1" smtClean="0"/>
              <a:t>Simota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Karel </a:t>
            </a:r>
            <a:r>
              <a:rPr lang="cs-CZ" dirty="0" err="1" smtClean="0"/>
              <a:t>Valter</a:t>
            </a:r>
            <a:r>
              <a:rPr lang="cs-CZ" dirty="0" smtClean="0"/>
              <a:t> -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narodil se v rodině hostinského v Českých Budějovic 17. února 1909</a:t>
            </a:r>
          </a:p>
          <a:p>
            <a:r>
              <a:rPr lang="cs-CZ" dirty="0" smtClean="0"/>
              <a:t>v letech 1924–1928 studoval kreslení a matematiku na Učitelském ústavu v </a:t>
            </a:r>
            <a:r>
              <a:rPr lang="cs-CZ" dirty="0"/>
              <a:t>Č</a:t>
            </a:r>
            <a:r>
              <a:rPr lang="cs-CZ" dirty="0" smtClean="0"/>
              <a:t>eských Budějovicích a v první polovině třicátých let ještě 4 semestry na Vysoké škole pedagogické v Praze</a:t>
            </a:r>
          </a:p>
          <a:p>
            <a:r>
              <a:rPr lang="cs-CZ" dirty="0"/>
              <a:t>u</a:t>
            </a:r>
            <a:r>
              <a:rPr lang="cs-CZ" dirty="0" smtClean="0"/>
              <a:t>čit začal v roce 1928 na škole v Českých Velenicích, ale po událostech v ČSR v roce 1938 se musel z Němci obsazeného pohraničí odstěhovat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Karel </a:t>
            </a:r>
            <a:r>
              <a:rPr lang="cs-CZ" dirty="0" err="1" smtClean="0"/>
              <a:t>Valter</a:t>
            </a:r>
            <a:r>
              <a:rPr lang="cs-CZ" dirty="0" smtClean="0"/>
              <a:t> -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 Českých Velenicích se </a:t>
            </a:r>
            <a:r>
              <a:rPr lang="cs-CZ" dirty="0" err="1" smtClean="0"/>
              <a:t>Valter</a:t>
            </a:r>
            <a:r>
              <a:rPr lang="cs-CZ" dirty="0" smtClean="0"/>
              <a:t> setkal s Josefem </a:t>
            </a:r>
            <a:r>
              <a:rPr lang="cs-CZ" dirty="0" err="1" smtClean="0"/>
              <a:t>Bartuškou</a:t>
            </a:r>
            <a:r>
              <a:rPr lang="cs-CZ" dirty="0" smtClean="0"/>
              <a:t>, který ho v roce 1931 přivedl do avantgardní jihočeské umělecké skupiny Linie (skupina navazovala na český poetismus i na některé podněty surrealismu)</a:t>
            </a:r>
          </a:p>
          <a:p>
            <a:r>
              <a:rPr lang="cs-CZ" dirty="0" smtClean="0"/>
              <a:t>Malíř brzy upoutal svojí uměleckou nekonvenčností, přispíval k činnosti skupiny  Linie jako malíř, grafik, </a:t>
            </a:r>
            <a:r>
              <a:rPr lang="cs-CZ" dirty="0" err="1" smtClean="0"/>
              <a:t>kolážista</a:t>
            </a:r>
            <a:r>
              <a:rPr lang="cs-CZ" dirty="0" smtClean="0"/>
              <a:t> a fotograf</a:t>
            </a:r>
          </a:p>
          <a:p>
            <a:r>
              <a:rPr lang="cs-CZ" dirty="0" smtClean="0"/>
              <a:t>V roce 1939 byl přijat do Sdružení jihočeských výtvarníků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Karel </a:t>
            </a:r>
            <a:r>
              <a:rPr lang="cs-CZ" dirty="0" err="1" smtClean="0"/>
              <a:t>Valter</a:t>
            </a:r>
            <a:r>
              <a:rPr lang="cs-CZ" dirty="0" smtClean="0"/>
              <a:t> -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3600" dirty="0" smtClean="0"/>
              <a:t>? Objasni pojmy poetismus a surrealismus.</a:t>
            </a:r>
            <a:endParaRPr lang="cs-CZ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Karel </a:t>
            </a:r>
            <a:r>
              <a:rPr lang="cs-CZ" dirty="0" err="1" smtClean="0"/>
              <a:t>Valter</a:t>
            </a:r>
            <a:r>
              <a:rPr lang="cs-CZ" dirty="0" smtClean="0"/>
              <a:t> -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přešel do školy v Mladé </a:t>
            </a:r>
            <a:r>
              <a:rPr lang="cs-CZ" dirty="0" err="1" smtClean="0"/>
              <a:t>Vožici</a:t>
            </a:r>
            <a:r>
              <a:rPr lang="cs-CZ" dirty="0" smtClean="0"/>
              <a:t> a odtud pak v roce 1940 do Tábora</a:t>
            </a:r>
          </a:p>
          <a:p>
            <a:r>
              <a:rPr lang="cs-CZ" dirty="0"/>
              <a:t>v</a:t>
            </a:r>
            <a:r>
              <a:rPr lang="cs-CZ" dirty="0" smtClean="0"/>
              <a:t> roce 1943 byl zatčen a uvězněn za spolupráci s odbojem německými okupanty (v Táboře, Kladně) a pak internován až do konce války v koncentračních táborech v Terezíně a Buchenwaldu</a:t>
            </a:r>
          </a:p>
          <a:p>
            <a:r>
              <a:rPr lang="cs-CZ" dirty="0"/>
              <a:t>p</a:t>
            </a:r>
            <a:r>
              <a:rPr lang="cs-CZ" dirty="0" smtClean="0"/>
              <a:t>o skončení války dále vyučoval na různých táborských školách (1945–1959) a 12 let působil jako pedagog v táborské Lidové školy umění (1959–1971)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Karel </a:t>
            </a:r>
            <a:r>
              <a:rPr lang="cs-CZ" dirty="0" err="1" smtClean="0"/>
              <a:t>Valter</a:t>
            </a:r>
            <a:r>
              <a:rPr lang="cs-CZ" dirty="0" smtClean="0"/>
              <a:t> -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 návratu z koncentračních táborů se také profiloval jako výtvarník s velmi originálním viděním světa a vlastním názorem</a:t>
            </a:r>
          </a:p>
          <a:p>
            <a:r>
              <a:rPr lang="cs-CZ" dirty="0"/>
              <a:t>j</a:t>
            </a:r>
            <a:r>
              <a:rPr lang="cs-CZ" dirty="0" smtClean="0"/>
              <a:t>eho tvorba v padesátých i pozdějších letech často vedla ke střetům s funkcionáři SČVU i politickým režimem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866</Words>
  <Application>Microsoft Office PowerPoint</Application>
  <PresentationFormat>Předvádění na obrazovce (4:3)</PresentationFormat>
  <Paragraphs>136</Paragraphs>
  <Slides>21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Tok</vt:lpstr>
      <vt:lpstr>Prezentace aplikace PowerPoint</vt:lpstr>
      <vt:lpstr>Znáte jméno tohoto táborského umělce?</vt:lpstr>
      <vt:lpstr>Karel Valter </vt:lpstr>
      <vt:lpstr>SČVU</vt:lpstr>
      <vt:lpstr>Karel Valter - život</vt:lpstr>
      <vt:lpstr>Karel Valter - život</vt:lpstr>
      <vt:lpstr>Karel Valter - život</vt:lpstr>
      <vt:lpstr>Karel Valter - život</vt:lpstr>
      <vt:lpstr>Karel Valter - život</vt:lpstr>
      <vt:lpstr>Karel Valter - život</vt:lpstr>
      <vt:lpstr>Karel Valter – ocenění a výstavy</vt:lpstr>
      <vt:lpstr>Plakát k výstavě</vt:lpstr>
      <vt:lpstr>Sad za stavením 1947</vt:lpstr>
      <vt:lpstr>Srpen ve Vlkově</vt:lpstr>
      <vt:lpstr>Květen</vt:lpstr>
      <vt:lpstr>Krajina</vt:lpstr>
      <vt:lpstr>V ROZKVĚTU 1989</vt:lpstr>
      <vt:lpstr> monografie Karel Valter 1909-2006  </vt:lpstr>
      <vt:lpstr>Prezentace aplikace PowerPoint</vt:lpstr>
      <vt:lpstr>Úkol: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Your User Name</dc:creator>
  <cp:lastModifiedBy>doma</cp:lastModifiedBy>
  <cp:revision>30</cp:revision>
  <dcterms:created xsi:type="dcterms:W3CDTF">2013-04-18T07:45:14Z</dcterms:created>
  <dcterms:modified xsi:type="dcterms:W3CDTF">2014-05-05T20:17:27Z</dcterms:modified>
</cp:coreProperties>
</file>