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3" r:id="rId3"/>
    <p:sldId id="256" r:id="rId4"/>
    <p:sldId id="266" r:id="rId5"/>
    <p:sldId id="257" r:id="rId6"/>
    <p:sldId id="258" r:id="rId7"/>
    <p:sldId id="259" r:id="rId8"/>
    <p:sldId id="261" r:id="rId9"/>
    <p:sldId id="262" r:id="rId10"/>
    <p:sldId id="260" r:id="rId11"/>
    <p:sldId id="268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6F189F-919E-4407-875D-74D812614160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54FD1FB-2157-4E51-B891-CD10B0E0C2DF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ieqOOfBeB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Inovace 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  <a:cs typeface="Arial" pitchFamily="34" charset="0"/>
            </a:endParaRPr>
          </a:p>
        </p:txBody>
      </p:sp>
      <p:sp>
        <p:nvSpPr>
          <p:cNvPr id="5123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pitchFamily="34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5124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pitchFamily="34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5126" name="TextovéPole 5"/>
          <p:cNvSpPr txBox="1">
            <a:spLocks noChangeArrowheads="1"/>
          </p:cNvSpPr>
          <p:nvPr/>
        </p:nvSpPr>
        <p:spPr bwMode="auto">
          <a:xfrm>
            <a:off x="6350" y="4289425"/>
            <a:ext cx="930275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900" b="1">
                <a:latin typeface="Times New Roman - 14"/>
                <a:cs typeface="Arial" pitchFamily="34" charset="0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/>
            <a:r>
              <a:rPr lang="cs-CZ" sz="900" b="1">
                <a:latin typeface="Times New Roman - 14"/>
                <a:cs typeface="Arial" pitchFamily="34" charset="0"/>
              </a:rPr>
              <a:t>Jakékoliv další používání podléhá autorskému zákonu.</a:t>
            </a:r>
          </a:p>
        </p:txBody>
      </p:sp>
      <p:sp>
        <p:nvSpPr>
          <p:cNvPr id="5127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Autor materiálu:</a:t>
            </a:r>
          </a:p>
        </p:txBody>
      </p:sp>
      <p:sp>
        <p:nvSpPr>
          <p:cNvPr id="5128" name="TextovéPole 7"/>
          <p:cNvSpPr txBox="1">
            <a:spLocks noChangeArrowheads="1"/>
          </p:cNvSpPr>
          <p:nvPr/>
        </p:nvSpPr>
        <p:spPr bwMode="auto">
          <a:xfrm>
            <a:off x="320675" y="903288"/>
            <a:ext cx="194310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 u="none">
                <a:solidFill>
                  <a:srgbClr val="000000"/>
                </a:solidFill>
                <a:latin typeface="Arial - 16"/>
                <a:cs typeface="Arial" pitchFamily="34" charset="0"/>
              </a:rPr>
              <a:t>Název materiálu:	</a:t>
            </a:r>
          </a:p>
        </p:txBody>
      </p:sp>
      <p:sp>
        <p:nvSpPr>
          <p:cNvPr id="5129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Sada:</a:t>
            </a:r>
          </a:p>
        </p:txBody>
      </p:sp>
      <p:sp>
        <p:nvSpPr>
          <p:cNvPr id="5130" name="TextovéPole 9"/>
          <p:cNvSpPr txBox="1">
            <a:spLocks noChangeArrowheads="1"/>
          </p:cNvSpPr>
          <p:nvPr/>
        </p:nvSpPr>
        <p:spPr bwMode="auto">
          <a:xfrm>
            <a:off x="5943600" y="1908175"/>
            <a:ext cx="21145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Předmět: český jazyk </a:t>
            </a:r>
          </a:p>
        </p:txBody>
      </p:sp>
      <p:sp>
        <p:nvSpPr>
          <p:cNvPr id="5131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Zařazení materiálu:</a:t>
            </a:r>
          </a:p>
        </p:txBody>
      </p:sp>
      <p:sp>
        <p:nvSpPr>
          <p:cNvPr id="5132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Šablona:</a:t>
            </a:r>
          </a:p>
        </p:txBody>
      </p:sp>
      <p:sp>
        <p:nvSpPr>
          <p:cNvPr id="5133" name="TextovéPole 12"/>
          <p:cNvSpPr txBox="1">
            <a:spLocks noChangeArrowheads="1"/>
          </p:cNvSpPr>
          <p:nvPr/>
        </p:nvSpPr>
        <p:spPr bwMode="auto">
          <a:xfrm>
            <a:off x="5943600" y="2182813"/>
            <a:ext cx="12350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Číslo </a:t>
            </a:r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DUM:11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4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b="1" u="none">
                <a:solidFill>
                  <a:srgbClr val="000000"/>
                </a:solidFill>
                <a:latin typeface="Arial - 16"/>
                <a:cs typeface="Arial" pitchFamily="34" charset="0"/>
              </a:rPr>
              <a:t>Ověření materiálu ve výuce</a:t>
            </a:r>
            <a:r>
              <a:rPr lang="cs-CZ" sz="1100" b="1">
                <a:solidFill>
                  <a:srgbClr val="000000"/>
                </a:solidFill>
                <a:latin typeface="Arial - 16"/>
                <a:cs typeface="Arial" pitchFamily="34" charset="0"/>
              </a:rPr>
              <a:t>:</a:t>
            </a:r>
          </a:p>
        </p:txBody>
      </p:sp>
      <p:sp>
        <p:nvSpPr>
          <p:cNvPr id="5135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Datum ověření:</a:t>
            </a:r>
          </a:p>
        </p:txBody>
      </p:sp>
      <p:sp>
        <p:nvSpPr>
          <p:cNvPr id="5136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Třída:</a:t>
            </a:r>
          </a:p>
        </p:txBody>
      </p:sp>
      <p:sp>
        <p:nvSpPr>
          <p:cNvPr id="5137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Ověřující učitel:</a:t>
            </a:r>
          </a:p>
        </p:txBody>
      </p:sp>
      <p:sp>
        <p:nvSpPr>
          <p:cNvPr id="5138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27717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Jan Schmid - režisér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39" name="TextovéPole 18"/>
          <p:cNvSpPr txBox="1">
            <a:spLocks noChangeArrowheads="1"/>
          </p:cNvSpPr>
          <p:nvPr/>
        </p:nvSpPr>
        <p:spPr bwMode="auto">
          <a:xfrm>
            <a:off x="2160588" y="1155700"/>
            <a:ext cx="34909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0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pitchFamily="34" charset="0"/>
              </a:rPr>
              <a:t>Inovace a zkvalitnění výuky prostřednictvím ICT (III/2)</a:t>
            </a:r>
          </a:p>
        </p:txBody>
      </p:sp>
      <p:sp>
        <p:nvSpPr>
          <p:cNvPr id="5141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     ročník : první - čtvrtý</a:t>
            </a:r>
          </a:p>
        </p:txBody>
      </p:sp>
      <p:sp>
        <p:nvSpPr>
          <p:cNvPr id="5142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i="1" u="none">
                <a:solidFill>
                  <a:srgbClr val="000000"/>
                </a:solidFill>
                <a:latin typeface="Arial - 16"/>
                <a:cs typeface="Arial" pitchFamily="34" charset="0"/>
              </a:rPr>
              <a:t>32_Č_</a:t>
            </a:r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1</a:t>
            </a:r>
            <a:endParaRPr lang="cs-CZ" sz="1100" i="1" u="none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3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5144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3348037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Třicátníková</a:t>
            </a:r>
          </a:p>
        </p:txBody>
      </p:sp>
      <p:sp>
        <p:nvSpPr>
          <p:cNvPr id="5145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11160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>
                <a:solidFill>
                  <a:srgbClr val="000000"/>
                </a:solidFill>
                <a:latin typeface="Arial - 16"/>
                <a:cs typeface="Arial" pitchFamily="34" charset="0"/>
              </a:rPr>
              <a:t>Třída 1.C</a:t>
            </a:r>
          </a:p>
        </p:txBody>
      </p:sp>
      <p:sp>
        <p:nvSpPr>
          <p:cNvPr id="5146" name="TextovéPole 25"/>
          <p:cNvSpPr txBox="1">
            <a:spLocks noChangeArrowheads="1"/>
          </p:cNvSpPr>
          <p:nvPr/>
        </p:nvSpPr>
        <p:spPr bwMode="auto">
          <a:xfrm>
            <a:off x="2236788" y="2914650"/>
            <a:ext cx="1903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u="none" dirty="0">
                <a:solidFill>
                  <a:srgbClr val="000000"/>
                </a:solidFill>
                <a:latin typeface="Arial - 16"/>
                <a:cs typeface="Arial" pitchFamily="34" charset="0"/>
              </a:rPr>
              <a:t>Datum  </a:t>
            </a:r>
            <a:r>
              <a:rPr lang="cs-CZ" sz="1100" u="none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16.4.2013</a:t>
            </a:r>
            <a:endParaRPr lang="cs-CZ" sz="1100" u="none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51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</a:t>
            </a:r>
            <a:r>
              <a:rPr lang="cs-CZ" dirty="0" smtClean="0"/>
              <a:t>iteratura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http://</a:t>
            </a:r>
            <a:r>
              <a:rPr lang="cs-CZ" dirty="0" smtClean="0"/>
              <a:t>cs.wikipedia.org/wiki/Jan_Schmid</a:t>
            </a:r>
          </a:p>
          <a:p>
            <a:r>
              <a:rPr lang="cs-CZ" dirty="0"/>
              <a:t>http://</a:t>
            </a:r>
            <a:r>
              <a:rPr lang="cs-CZ" dirty="0" smtClean="0"/>
              <a:t>www.youtube.com/watch</a:t>
            </a:r>
          </a:p>
          <a:p>
            <a:r>
              <a:rPr lang="cs-CZ" dirty="0" err="1"/>
              <a:t>M.Novák</a:t>
            </a:r>
            <a:r>
              <a:rPr lang="cs-CZ" dirty="0"/>
              <a:t>, Praha </a:t>
            </a:r>
            <a:r>
              <a:rPr lang="cs-CZ" dirty="0" smtClean="0"/>
              <a:t>asociativní, http</a:t>
            </a:r>
            <a:r>
              <a:rPr lang="cs-CZ" dirty="0"/>
              <a:t>://</a:t>
            </a:r>
            <a:r>
              <a:rPr lang="cs-CZ" dirty="0" smtClean="0"/>
              <a:t>www.i-divadlo.cz/recenze/praha-stovezata/praha-asociativni</a:t>
            </a:r>
            <a:endParaRPr lang="cs-CZ" dirty="0"/>
          </a:p>
          <a:p>
            <a:r>
              <a:rPr lang="cs-CZ" dirty="0"/>
              <a:t> http://</a:t>
            </a:r>
            <a:r>
              <a:rPr lang="cs-CZ" dirty="0" smtClean="0"/>
              <a:t>www.google.cz/imgres?imgurl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43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/>
          </a:p>
        </p:txBody>
      </p:sp>
      <p:sp>
        <p:nvSpPr>
          <p:cNvPr id="21507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Mgr. Romana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Třicátníková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pitchFamily="34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, Tábor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pitchFamily="34" charset="0"/>
              </a:rPr>
              <a:t>tricatni@gymta.cz</a:t>
            </a:r>
          </a:p>
          <a:p>
            <a:pPr algn="ctr" eaLnBrk="1" hangingPunct="1"/>
            <a:r>
              <a:rPr lang="cs-CZ" sz="110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30.3. 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2013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1508" name="TextovéPole 3"/>
          <p:cNvSpPr txBox="1">
            <a:spLocks noChangeArrowheads="1"/>
          </p:cNvSpPr>
          <p:nvPr/>
        </p:nvSpPr>
        <p:spPr bwMode="auto">
          <a:xfrm>
            <a:off x="2217738" y="2514600"/>
            <a:ext cx="4708525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Objekty, použité k vytvoření sešitu pocházejí z veřejných knihoven obrázků (public </a:t>
            </a:r>
            <a:r>
              <a:rPr lang="cs-CZ" sz="1100" dirty="0" err="1" smtClean="0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pitchFamily="34" charset="0"/>
              </a:rPr>
              <a:t>.</a:t>
            </a:r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  <p:sp>
        <p:nvSpPr>
          <p:cNvPr id="21509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sz="1400" b="1">
                <a:solidFill>
                  <a:srgbClr val="000000"/>
                </a:solidFill>
                <a:latin typeface="Arial - 20"/>
                <a:cs typeface="Arial" pitchFamily="34" charset="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  <a:cs typeface="Arial" pitchFamily="34" charset="0"/>
            </a:endParaRPr>
          </a:p>
        </p:txBody>
      </p:sp>
      <p:sp>
        <p:nvSpPr>
          <p:cNvPr id="21510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7327900" cy="10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cs-CZ" sz="1100" dirty="0"/>
              <a:t>http://cs.wikipedia.org/wiki/Jan_Schmid</a:t>
            </a:r>
          </a:p>
          <a:p>
            <a:r>
              <a:rPr lang="cs-CZ" sz="1100" dirty="0"/>
              <a:t>http://www.youtube.com/watch</a:t>
            </a:r>
          </a:p>
          <a:p>
            <a:r>
              <a:rPr lang="cs-CZ" sz="1100" dirty="0" err="1"/>
              <a:t>M.Novák</a:t>
            </a:r>
            <a:r>
              <a:rPr lang="cs-CZ" sz="1100" dirty="0"/>
              <a:t>, Praha asociativní, http://www.i-divadlo.cz/recenze/praha-stovezata/praha-asociativni</a:t>
            </a:r>
          </a:p>
          <a:p>
            <a:r>
              <a:rPr lang="cs-CZ" sz="1100" dirty="0"/>
              <a:t> http://www.google.cz/imgres?imgurl</a:t>
            </a:r>
          </a:p>
          <a:p>
            <a:endParaRPr lang="cs-CZ" sz="1100" dirty="0"/>
          </a:p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46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Jan Schmid - režisér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539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Jan Schmid - režisér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profesor </a:t>
            </a:r>
            <a:r>
              <a:rPr lang="cs-CZ" b="1" dirty="0"/>
              <a:t>Jan Schmid</a:t>
            </a:r>
            <a:r>
              <a:rPr lang="cs-CZ" dirty="0"/>
              <a:t> (14. </a:t>
            </a:r>
            <a:r>
              <a:rPr lang="cs-CZ" dirty="0" smtClean="0"/>
              <a:t>června 1936 </a:t>
            </a:r>
            <a:r>
              <a:rPr lang="cs-CZ" dirty="0"/>
              <a:t>v Táboře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dirty="0" smtClean="0"/>
              <a:t> </a:t>
            </a:r>
            <a:endParaRPr lang="cs-CZ" dirty="0"/>
          </a:p>
          <a:p>
            <a:r>
              <a:rPr lang="cs-CZ" dirty="0" smtClean="0"/>
              <a:t> </a:t>
            </a:r>
            <a:r>
              <a:rPr lang="cs-CZ" dirty="0"/>
              <a:t>český herec, režisér, kulturní publicista, textař, výtvarník, ilustrátor, scenárista, dramatik, moderátor, divadelní </a:t>
            </a:r>
            <a:r>
              <a:rPr lang="cs-CZ" dirty="0" smtClean="0"/>
              <a:t>manažer a </a:t>
            </a:r>
            <a:r>
              <a:rPr lang="cs-CZ" dirty="0"/>
              <a:t>organizátor, divadelní </a:t>
            </a:r>
            <a:r>
              <a:rPr lang="cs-CZ" dirty="0" smtClean="0"/>
              <a:t>pedagog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 </a:t>
            </a:r>
            <a:r>
              <a:rPr lang="cs-CZ" dirty="0"/>
              <a:t>manžel herečky Jany </a:t>
            </a:r>
            <a:r>
              <a:rPr lang="cs-CZ" dirty="0" smtClean="0"/>
              <a:t>Synkové (dvě </a:t>
            </a:r>
            <a:r>
              <a:rPr lang="cs-CZ" dirty="0"/>
              <a:t>děti - </a:t>
            </a:r>
            <a:r>
              <a:rPr lang="cs-CZ" dirty="0" smtClean="0"/>
              <a:t>Jan </a:t>
            </a:r>
            <a:r>
              <a:rPr lang="cs-CZ" dirty="0"/>
              <a:t>a </a:t>
            </a:r>
            <a:r>
              <a:rPr lang="cs-CZ" dirty="0" smtClean="0"/>
              <a:t>Jakub)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6084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              Jan Schmid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348880"/>
            <a:ext cx="5715000" cy="396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71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Dílo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Vyučen  </a:t>
            </a:r>
            <a:r>
              <a:rPr lang="cs-CZ" dirty="0"/>
              <a:t>malířem </a:t>
            </a:r>
            <a:r>
              <a:rPr lang="cs-CZ" dirty="0" smtClean="0"/>
              <a:t>skla, </a:t>
            </a:r>
            <a:r>
              <a:rPr lang="cs-CZ" dirty="0"/>
              <a:t>s</a:t>
            </a:r>
            <a:r>
              <a:rPr lang="cs-CZ" dirty="0" smtClean="0"/>
              <a:t>třední průmyslová škola  a  Vysoká škola uměleckoprůmyslová v Praze </a:t>
            </a:r>
          </a:p>
          <a:p>
            <a:r>
              <a:rPr lang="cs-CZ" b="1" dirty="0" smtClean="0"/>
              <a:t> </a:t>
            </a:r>
            <a:r>
              <a:rPr lang="cs-CZ" b="1" dirty="0"/>
              <a:t>1963 </a:t>
            </a:r>
            <a:r>
              <a:rPr lang="cs-CZ" dirty="0"/>
              <a:t>založil experimentální </a:t>
            </a:r>
            <a:r>
              <a:rPr lang="cs-CZ" dirty="0" smtClean="0"/>
              <a:t>soubor </a:t>
            </a:r>
            <a:r>
              <a:rPr lang="cs-CZ" b="1" dirty="0" smtClean="0"/>
              <a:t>Studio </a:t>
            </a:r>
            <a:r>
              <a:rPr lang="cs-CZ" b="1" dirty="0"/>
              <a:t>Ypsilon</a:t>
            </a:r>
            <a:r>
              <a:rPr lang="cs-CZ" dirty="0"/>
              <a:t>, jehož je ředitelem (od roku 1990) a dlouholetým uměleckým </a:t>
            </a:r>
            <a:r>
              <a:rPr lang="cs-CZ" dirty="0" smtClean="0"/>
              <a:t>vedoucím</a:t>
            </a:r>
          </a:p>
          <a:p>
            <a:r>
              <a:rPr lang="cs-CZ" dirty="0" smtClean="0"/>
              <a:t> kromě </a:t>
            </a:r>
            <a:r>
              <a:rPr lang="cs-CZ" dirty="0"/>
              <a:t>mateřského divadla příležitostně hostuje </a:t>
            </a:r>
            <a:r>
              <a:rPr lang="cs-CZ" dirty="0" smtClean="0"/>
              <a:t>jako režisér,      režíruje </a:t>
            </a:r>
            <a:r>
              <a:rPr lang="cs-CZ" dirty="0"/>
              <a:t>v České </a:t>
            </a:r>
            <a:r>
              <a:rPr lang="cs-CZ" dirty="0" smtClean="0"/>
              <a:t>televizi a </a:t>
            </a:r>
            <a:r>
              <a:rPr lang="cs-CZ" dirty="0"/>
              <a:t>v Českém </a:t>
            </a:r>
            <a:r>
              <a:rPr lang="cs-CZ" dirty="0" smtClean="0"/>
              <a:t>rozhlase</a:t>
            </a:r>
          </a:p>
          <a:p>
            <a:r>
              <a:rPr lang="cs-CZ" dirty="0" smtClean="0"/>
              <a:t> </a:t>
            </a:r>
            <a:r>
              <a:rPr lang="cs-CZ" dirty="0"/>
              <a:t>o</a:t>
            </a:r>
            <a:r>
              <a:rPr lang="cs-CZ" dirty="0" smtClean="0"/>
              <a:t>d  </a:t>
            </a:r>
            <a:r>
              <a:rPr lang="cs-CZ" b="1" dirty="0"/>
              <a:t>1975</a:t>
            </a:r>
            <a:r>
              <a:rPr lang="cs-CZ" dirty="0"/>
              <a:t> vyučoval na katedře loutkářství Divadelní fakulty Akademie múzických umění (DAMU), od roku 1990 vyučuje na katedře alternativního a loutkového </a:t>
            </a:r>
            <a:r>
              <a:rPr lang="cs-CZ" dirty="0" smtClean="0"/>
              <a:t>divadla</a:t>
            </a:r>
          </a:p>
          <a:p>
            <a:r>
              <a:rPr lang="cs-CZ" dirty="0" smtClean="0"/>
              <a:t> </a:t>
            </a:r>
            <a:r>
              <a:rPr lang="cs-CZ" dirty="0"/>
              <a:t>2003 </a:t>
            </a:r>
            <a:r>
              <a:rPr lang="cs-CZ" dirty="0" smtClean="0"/>
              <a:t>jmenován profesorem  </a:t>
            </a:r>
          </a:p>
          <a:p>
            <a:r>
              <a:rPr lang="cs-CZ" dirty="0"/>
              <a:t>s</a:t>
            </a:r>
            <a:r>
              <a:rPr lang="cs-CZ" dirty="0" smtClean="0"/>
              <a:t> </a:t>
            </a:r>
            <a:r>
              <a:rPr lang="cs-CZ" dirty="0"/>
              <a:t>Janem </a:t>
            </a:r>
            <a:r>
              <a:rPr lang="cs-CZ" dirty="0" smtClean="0"/>
              <a:t>Lukešem  </a:t>
            </a:r>
            <a:r>
              <a:rPr lang="cs-CZ" dirty="0"/>
              <a:t>připravuje a moderuje v České </a:t>
            </a:r>
            <a:r>
              <a:rPr lang="cs-CZ" dirty="0" smtClean="0"/>
              <a:t>televizi </a:t>
            </a:r>
            <a:r>
              <a:rPr lang="cs-CZ" i="1" dirty="0" smtClean="0"/>
              <a:t>Literární </a:t>
            </a:r>
            <a:r>
              <a:rPr lang="cs-CZ" i="1" dirty="0"/>
              <a:t>magazín </a:t>
            </a:r>
            <a:r>
              <a:rPr lang="cs-CZ" i="1" dirty="0" smtClean="0"/>
              <a:t>333</a:t>
            </a:r>
            <a:endParaRPr lang="cs-CZ" dirty="0"/>
          </a:p>
          <a:p>
            <a:r>
              <a:rPr lang="cs-CZ" dirty="0" smtClean="0"/>
              <a:t>Tvorba </a:t>
            </a:r>
            <a:r>
              <a:rPr lang="cs-CZ" dirty="0"/>
              <a:t>plakátů, knižních ilustrací, </a:t>
            </a:r>
            <a:r>
              <a:rPr lang="cs-CZ" dirty="0" smtClean="0"/>
              <a:t>kostýmní </a:t>
            </a:r>
            <a:r>
              <a:rPr lang="cs-CZ" dirty="0"/>
              <a:t>výtvarnictví a </a:t>
            </a:r>
            <a:r>
              <a:rPr lang="cs-CZ" dirty="0" smtClean="0"/>
              <a:t>scénografie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4762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Knihy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b="1" dirty="0"/>
          </a:p>
          <a:p>
            <a:r>
              <a:rPr lang="cs-CZ" dirty="0"/>
              <a:t>1985 - </a:t>
            </a:r>
            <a:r>
              <a:rPr lang="cs-CZ" i="1" dirty="0"/>
              <a:t>Léto bude ve </a:t>
            </a:r>
            <a:r>
              <a:rPr lang="cs-CZ" i="1" dirty="0" err="1"/>
              <a:t>čtvrtek..Deník</a:t>
            </a:r>
            <a:r>
              <a:rPr lang="cs-CZ" i="1" dirty="0"/>
              <a:t> mého horšího já</a:t>
            </a:r>
            <a:r>
              <a:rPr lang="cs-CZ" dirty="0"/>
              <a:t> </a:t>
            </a:r>
            <a:endParaRPr lang="cs-CZ" dirty="0" smtClean="0"/>
          </a:p>
          <a:p>
            <a:r>
              <a:rPr lang="cs-CZ" dirty="0" smtClean="0"/>
              <a:t>1989 </a:t>
            </a:r>
            <a:r>
              <a:rPr lang="cs-CZ" dirty="0"/>
              <a:t>- </a:t>
            </a:r>
            <a:r>
              <a:rPr lang="cs-CZ" i="1" dirty="0"/>
              <a:t>S očima navrch hlavy aneb jak jsem byl </a:t>
            </a:r>
            <a:r>
              <a:rPr lang="cs-CZ" i="1" dirty="0" err="1"/>
              <a:t>hloupej</a:t>
            </a:r>
            <a:endParaRPr lang="cs-CZ" dirty="0"/>
          </a:p>
          <a:p>
            <a:r>
              <a:rPr lang="cs-CZ" dirty="0"/>
              <a:t>1992 - </a:t>
            </a:r>
            <a:r>
              <a:rPr lang="cs-CZ" i="1" dirty="0"/>
              <a:t>Třináct vůní</a:t>
            </a:r>
            <a:r>
              <a:rPr lang="cs-CZ" dirty="0"/>
              <a:t> (hry a texty z Ypsilonky)</a:t>
            </a:r>
          </a:p>
          <a:p>
            <a:r>
              <a:rPr lang="cs-CZ" dirty="0"/>
              <a:t>1995 - </a:t>
            </a:r>
            <a:r>
              <a:rPr lang="cs-CZ" i="1" dirty="0"/>
              <a:t>Jak mě zabil </a:t>
            </a:r>
            <a:r>
              <a:rPr lang="cs-CZ" i="1" dirty="0" smtClean="0"/>
              <a:t>slon</a:t>
            </a:r>
            <a:endParaRPr lang="cs-CZ" dirty="0" smtClean="0"/>
          </a:p>
          <a:p>
            <a:r>
              <a:rPr lang="cs-CZ" dirty="0" smtClean="0"/>
              <a:t>2006 - </a:t>
            </a:r>
            <a:r>
              <a:rPr lang="cs-CZ" i="1" dirty="0" smtClean="0"/>
              <a:t>Můj divadelní svět</a:t>
            </a:r>
          </a:p>
          <a:p>
            <a:r>
              <a:rPr lang="cs-CZ" dirty="0" smtClean="0"/>
              <a:t>2008 </a:t>
            </a:r>
            <a:r>
              <a:rPr lang="cs-CZ" dirty="0"/>
              <a:t>- </a:t>
            </a:r>
            <a:r>
              <a:rPr lang="cs-CZ" i="1" dirty="0"/>
              <a:t>Nejen prstem po </a:t>
            </a:r>
            <a:r>
              <a:rPr lang="cs-CZ" i="1" dirty="0" smtClean="0"/>
              <a:t>mapě</a:t>
            </a:r>
          </a:p>
          <a:p>
            <a:r>
              <a:rPr lang="cs-CZ" dirty="0" smtClean="0"/>
              <a:t>2008 </a:t>
            </a:r>
            <a:r>
              <a:rPr lang="cs-CZ" dirty="0"/>
              <a:t>- </a:t>
            </a:r>
            <a:r>
              <a:rPr lang="cs-CZ" i="1" dirty="0"/>
              <a:t>Život v závorce aneb Prvobytně pospolná místa v </a:t>
            </a:r>
            <a:r>
              <a:rPr lang="cs-CZ" i="1" dirty="0" smtClean="0"/>
              <a:t>Čechách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637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/>
            </a:r>
            <a:br>
              <a:rPr lang="cs-CZ" b="1" dirty="0"/>
            </a:br>
            <a:r>
              <a:rPr lang="cs-CZ" b="1" dirty="0" smtClean="0"/>
              <a:t>Divadelní hry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b="1" dirty="0"/>
          </a:p>
          <a:p>
            <a:r>
              <a:rPr lang="cs-CZ" dirty="0" smtClean="0"/>
              <a:t>1969 </a:t>
            </a:r>
            <a:r>
              <a:rPr lang="cs-CZ" i="1" dirty="0"/>
              <a:t>O tom jak ona</a:t>
            </a:r>
            <a:endParaRPr lang="cs-CZ" dirty="0"/>
          </a:p>
          <a:p>
            <a:r>
              <a:rPr lang="cs-CZ" dirty="0"/>
              <a:t>1975 </a:t>
            </a:r>
            <a:r>
              <a:rPr lang="cs-CZ" i="1" dirty="0"/>
              <a:t>Třináct vůní</a:t>
            </a:r>
            <a:endParaRPr lang="cs-CZ" dirty="0"/>
          </a:p>
          <a:p>
            <a:r>
              <a:rPr lang="cs-CZ" dirty="0"/>
              <a:t>1974 </a:t>
            </a:r>
            <a:r>
              <a:rPr lang="cs-CZ" i="1" dirty="0" err="1"/>
              <a:t>Michelangelo</a:t>
            </a:r>
            <a:r>
              <a:rPr lang="cs-CZ" i="1" dirty="0"/>
              <a:t> </a:t>
            </a:r>
            <a:r>
              <a:rPr lang="cs-CZ" i="1" dirty="0" err="1"/>
              <a:t>Buonarotti</a:t>
            </a:r>
            <a:endParaRPr lang="cs-CZ" dirty="0"/>
          </a:p>
          <a:p>
            <a:r>
              <a:rPr lang="cs-CZ" dirty="0"/>
              <a:t>1978 </a:t>
            </a:r>
            <a:r>
              <a:rPr lang="cs-CZ" i="1" dirty="0"/>
              <a:t>Život a smrt K. H. Máchy</a:t>
            </a:r>
            <a:endParaRPr lang="cs-CZ" dirty="0"/>
          </a:p>
          <a:p>
            <a:r>
              <a:rPr lang="cs-CZ" dirty="0"/>
              <a:t>1981 </a:t>
            </a:r>
            <a:r>
              <a:rPr lang="cs-CZ" i="1" dirty="0"/>
              <a:t>Outsider</a:t>
            </a:r>
            <a:endParaRPr lang="cs-CZ" dirty="0"/>
          </a:p>
          <a:p>
            <a:r>
              <a:rPr lang="cs-CZ" dirty="0"/>
              <a:t>1985 </a:t>
            </a:r>
            <a:r>
              <a:rPr lang="cs-CZ" i="1" dirty="0"/>
              <a:t>Večírek</a:t>
            </a:r>
            <a:endParaRPr lang="cs-CZ" dirty="0"/>
          </a:p>
          <a:p>
            <a:r>
              <a:rPr lang="cs-CZ" dirty="0"/>
              <a:t>2000 </a:t>
            </a:r>
            <a:r>
              <a:rPr lang="cs-CZ" i="1" dirty="0"/>
              <a:t>Praha stověžatá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260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Praha stověžatá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www.youtube.com/watch?v=uieqOOfBeB0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dirty="0" smtClean="0"/>
              <a:t>Charakterizuj humor </a:t>
            </a:r>
            <a:r>
              <a:rPr lang="cs-CZ" dirty="0" err="1" smtClean="0"/>
              <a:t>K.Schmida</a:t>
            </a:r>
            <a:endParaRPr lang="cs-CZ" dirty="0" smtClean="0"/>
          </a:p>
          <a:p>
            <a:r>
              <a:rPr lang="cs-CZ" dirty="0" smtClean="0"/>
              <a:t>Pojmenuj postavy hry</a:t>
            </a:r>
          </a:p>
          <a:p>
            <a:r>
              <a:rPr lang="cs-CZ" dirty="0" smtClean="0"/>
              <a:t>Pokus se vysvětlit, čím si hra získává diváky</a:t>
            </a:r>
          </a:p>
          <a:p>
            <a:r>
              <a:rPr lang="cs-CZ" dirty="0" smtClean="0"/>
              <a:t>V čem je podle Tebe autorský záměr </a:t>
            </a:r>
            <a:r>
              <a:rPr lang="cs-CZ" dirty="0"/>
              <a:t>této divadelní </a:t>
            </a:r>
            <a:r>
              <a:rPr lang="cs-CZ" dirty="0" smtClean="0"/>
              <a:t>hry ?</a:t>
            </a:r>
          </a:p>
          <a:p>
            <a:r>
              <a:rPr lang="cs-CZ" dirty="0" smtClean="0"/>
              <a:t>Jaké další experimentální malé scény jsou v české republice ? Co je jejich specifikem ?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884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Praha stověžatá - recenze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„Hra </a:t>
            </a:r>
            <a:r>
              <a:rPr lang="cs-CZ" dirty="0"/>
              <a:t>se společným jmenovatelem vždy znamenala od Studia Ypsilon názornou demonstraci své poetiky </a:t>
            </a:r>
            <a:r>
              <a:rPr lang="cs-CZ" b="1" dirty="0"/>
              <a:t>metody kolektivní improvizace</a:t>
            </a:r>
            <a:r>
              <a:rPr lang="cs-CZ" dirty="0"/>
              <a:t> a </a:t>
            </a:r>
            <a:r>
              <a:rPr lang="cs-CZ" b="1" dirty="0"/>
              <a:t>střihové montáže</a:t>
            </a:r>
            <a:r>
              <a:rPr lang="cs-CZ" dirty="0"/>
              <a:t>. Nejinak tomu je v případě </a:t>
            </a:r>
            <a:r>
              <a:rPr lang="cs-CZ" i="1" dirty="0"/>
              <a:t>Prahy stověžaté</a:t>
            </a:r>
            <a:r>
              <a:rPr lang="cs-CZ" dirty="0"/>
              <a:t>. Na pozadí ubíhajícího času je rozehrána smršť asociací a citací, útržků z dávnověku a nadsázky. V osobité interpretaci středověkých, barokních, operních a jiných hudebních děl se Ypsilonka samozřejmě vyřádí, zvláště je-li k nim všelijak připojena hudba Ježkova, Šlitrova či Hašlerky. Nebo také písně židovské - Petr Vacek svým zpěvem doslova </a:t>
            </a:r>
            <a:r>
              <a:rPr lang="cs-CZ" dirty="0" err="1"/>
              <a:t>zkonsternuje</a:t>
            </a:r>
            <a:r>
              <a:rPr lang="cs-CZ" dirty="0"/>
              <a:t> atmosféru. Není nouze ani o neočekávaná </a:t>
            </a:r>
            <a:r>
              <a:rPr lang="cs-CZ" dirty="0" smtClean="0"/>
              <a:t>překvapení…“</a:t>
            </a:r>
          </a:p>
          <a:p>
            <a:r>
              <a:rPr lang="cs-CZ" dirty="0" err="1"/>
              <a:t>M.Novák</a:t>
            </a:r>
            <a:r>
              <a:rPr lang="cs-CZ" dirty="0"/>
              <a:t>, Praha  </a:t>
            </a:r>
            <a:r>
              <a:rPr lang="cs-CZ" dirty="0" smtClean="0"/>
              <a:t>asociativní,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http</a:t>
            </a:r>
            <a:r>
              <a:rPr lang="cs-CZ" dirty="0"/>
              <a:t>://</a:t>
            </a:r>
            <a:r>
              <a:rPr lang="cs-CZ" dirty="0" smtClean="0"/>
              <a:t>www.i-divadlo.cz/recenze/praha-stovezata/praha-asociativni 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    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259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618</Words>
  <Application>Microsoft Office PowerPoint</Application>
  <PresentationFormat>Předvádění na obrazovce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Tok</vt:lpstr>
      <vt:lpstr>Prezentace aplikace PowerPoint</vt:lpstr>
      <vt:lpstr>Jan Schmid - režisér</vt:lpstr>
      <vt:lpstr>  Jan Schmid - režisér</vt:lpstr>
      <vt:lpstr>                 Jan Schmid</vt:lpstr>
      <vt:lpstr>Dílo</vt:lpstr>
      <vt:lpstr>Knihy</vt:lpstr>
      <vt:lpstr> Divadelní hry</vt:lpstr>
      <vt:lpstr>Praha stověžatá</vt:lpstr>
      <vt:lpstr>Praha stověžatá - recenze</vt:lpstr>
      <vt:lpstr>Literatura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 Schmit - režisér</dc:title>
  <dc:creator>doma</dc:creator>
  <cp:lastModifiedBy>hchotovinska</cp:lastModifiedBy>
  <cp:revision>11</cp:revision>
  <dcterms:created xsi:type="dcterms:W3CDTF">2013-04-14T19:22:01Z</dcterms:created>
  <dcterms:modified xsi:type="dcterms:W3CDTF">2014-05-14T09:50:47Z</dcterms:modified>
</cp:coreProperties>
</file>