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5" r:id="rId2"/>
    <p:sldId id="256" r:id="rId3"/>
    <p:sldId id="258" r:id="rId4"/>
    <p:sldId id="257" r:id="rId5"/>
    <p:sldId id="259" r:id="rId6"/>
    <p:sldId id="262" r:id="rId7"/>
    <p:sldId id="260" r:id="rId8"/>
    <p:sldId id="263" r:id="rId9"/>
    <p:sldId id="267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70B5F-602F-43E7-89F2-80BF301F6DE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41614-B263-4B8C-81AB-3C12769085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70B5F-602F-43E7-89F2-80BF301F6DE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41614-B263-4B8C-81AB-3C12769085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70B5F-602F-43E7-89F2-80BF301F6DE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41614-B263-4B8C-81AB-3C12769085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70B5F-602F-43E7-89F2-80BF301F6DE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41614-B263-4B8C-81AB-3C12769085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70B5F-602F-43E7-89F2-80BF301F6DE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41614-B263-4B8C-81AB-3C12769085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70B5F-602F-43E7-89F2-80BF301F6DE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41614-B263-4B8C-81AB-3C12769085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70B5F-602F-43E7-89F2-80BF301F6DE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41614-B263-4B8C-81AB-3C12769085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70B5F-602F-43E7-89F2-80BF301F6DE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41614-B263-4B8C-81AB-3C12769085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70B5F-602F-43E7-89F2-80BF301F6DE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41614-B263-4B8C-81AB-3C12769085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70B5F-602F-43E7-89F2-80BF301F6DE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41614-B263-4B8C-81AB-3C12769085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70B5F-602F-43E7-89F2-80BF301F6DE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3641614-B263-4B8C-81AB-3C127690859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D70B5F-602F-43E7-89F2-80BF301F6DE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641614-B263-4B8C-81AB-3C1276908598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QnxKBdbGrng" TargetMode="External"/><Relationship Id="rId3" Type="http://schemas.openxmlformats.org/officeDocument/2006/relationships/hyperlink" Target="http://www.youtube.com/watch?v=zA5l0gfcpFk" TargetMode="External"/><Relationship Id="rId7" Type="http://schemas.openxmlformats.org/officeDocument/2006/relationships/hyperlink" Target="http://www.youtube.com/watch?v=aFsGjtxqoTs" TargetMode="External"/><Relationship Id="rId2" Type="http://schemas.openxmlformats.org/officeDocument/2006/relationships/hyperlink" Target="http://www.youtube.com/watch?v=SvKbnvKkav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HqwXol_u4n0" TargetMode="External"/><Relationship Id="rId5" Type="http://schemas.openxmlformats.org/officeDocument/2006/relationships/hyperlink" Target="http://www.youtube.com/watch?v=EjE19u3d9tA" TargetMode="External"/><Relationship Id="rId4" Type="http://schemas.openxmlformats.org/officeDocument/2006/relationships/hyperlink" Target="http://www.youtube.com/watch?v=TZjZZBsWgB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Inovace vybavení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pitchFamily="34" charset="0"/>
            </a:endParaRPr>
          </a:p>
        </p:txBody>
      </p:sp>
      <p:sp>
        <p:nvSpPr>
          <p:cNvPr id="5123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5124" name="Obrázek 3" descr="Logolink OPVK - oříznutý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5126" name="TextovéPole 5"/>
          <p:cNvSpPr txBox="1">
            <a:spLocks noChangeArrowheads="1"/>
          </p:cNvSpPr>
          <p:nvPr/>
        </p:nvSpPr>
        <p:spPr bwMode="auto">
          <a:xfrm>
            <a:off x="6350" y="4289425"/>
            <a:ext cx="93027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sz="900" b="1">
                <a:latin typeface="Times New Roman - 14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eaLnBrk="1" hangingPunct="1"/>
            <a:r>
              <a:rPr lang="cs-CZ" sz="900" b="1">
                <a:latin typeface="Times New Roman - 14"/>
                <a:cs typeface="Arial" pitchFamily="34" charset="0"/>
              </a:rPr>
              <a:t>Jakékoliv další používání podléhá autorskému zákonu.</a:t>
            </a:r>
          </a:p>
        </p:txBody>
      </p:sp>
      <p:sp>
        <p:nvSpPr>
          <p:cNvPr id="5127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5128" name="TextovéPole 7"/>
          <p:cNvSpPr txBox="1">
            <a:spLocks noChangeArrowheads="1"/>
          </p:cNvSpPr>
          <p:nvPr/>
        </p:nvSpPr>
        <p:spPr bwMode="auto">
          <a:xfrm>
            <a:off x="320675" y="903288"/>
            <a:ext cx="194310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b="1" u="none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5129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5130" name="TextovéPole 9"/>
          <p:cNvSpPr txBox="1">
            <a:spLocks noChangeArrowheads="1"/>
          </p:cNvSpPr>
          <p:nvPr/>
        </p:nvSpPr>
        <p:spPr bwMode="auto">
          <a:xfrm>
            <a:off x="5943600" y="1908175"/>
            <a:ext cx="21145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český jazyk </a:t>
            </a:r>
          </a:p>
        </p:txBody>
      </p:sp>
      <p:sp>
        <p:nvSpPr>
          <p:cNvPr id="5131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5132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5133" name="TextovéPole 12"/>
          <p:cNvSpPr txBox="1">
            <a:spLocks noChangeArrowheads="1"/>
          </p:cNvSpPr>
          <p:nvPr/>
        </p:nvSpPr>
        <p:spPr bwMode="auto">
          <a:xfrm>
            <a:off x="5943600" y="2182813"/>
            <a:ext cx="12350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Číslo </a:t>
            </a:r>
            <a:r>
              <a:rPr lang="cs-CZ" sz="1100" u="none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DUM:10</a:t>
            </a:r>
            <a:endParaRPr lang="cs-CZ" sz="1100" u="none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4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b="1" u="none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</a:t>
            </a: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:</a:t>
            </a:r>
          </a:p>
        </p:txBody>
      </p:sp>
      <p:sp>
        <p:nvSpPr>
          <p:cNvPr id="5135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5136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5137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5138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27717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Karel Kryl</a:t>
            </a:r>
            <a:endParaRPr lang="cs-CZ" sz="1100" u="none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9" name="TextovéPole 18"/>
          <p:cNvSpPr txBox="1">
            <a:spLocks noChangeArrowheads="1"/>
          </p:cNvSpPr>
          <p:nvPr/>
        </p:nvSpPr>
        <p:spPr bwMode="auto">
          <a:xfrm>
            <a:off x="2160588" y="1155700"/>
            <a:ext cx="34909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0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5141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     ročník : první - čtvrtý</a:t>
            </a:r>
          </a:p>
        </p:txBody>
      </p:sp>
      <p:sp>
        <p:nvSpPr>
          <p:cNvPr id="5142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i="1" u="none">
                <a:solidFill>
                  <a:srgbClr val="000000"/>
                </a:solidFill>
                <a:latin typeface="Arial - 16"/>
                <a:cs typeface="Arial" pitchFamily="34" charset="0"/>
              </a:rPr>
              <a:t>32_Č_</a:t>
            </a:r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1</a:t>
            </a:r>
            <a:endParaRPr lang="cs-CZ" sz="1100" i="1" u="none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3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4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3348037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5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11160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Třída 1.C</a:t>
            </a:r>
          </a:p>
        </p:txBody>
      </p:sp>
      <p:sp>
        <p:nvSpPr>
          <p:cNvPr id="5146" name="TextovéPole 25"/>
          <p:cNvSpPr txBox="1">
            <a:spLocks noChangeArrowheads="1"/>
          </p:cNvSpPr>
          <p:nvPr/>
        </p:nvSpPr>
        <p:spPr bwMode="auto">
          <a:xfrm>
            <a:off x="2236788" y="2914650"/>
            <a:ext cx="19034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Datum  </a:t>
            </a:r>
            <a:r>
              <a:rPr lang="cs-CZ" sz="1100" u="none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15.4.2013</a:t>
            </a:r>
            <a:endParaRPr lang="cs-CZ" sz="1100" u="none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32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Karel Kryl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113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5439" y="668170"/>
            <a:ext cx="8229600" cy="1143000"/>
          </a:xfrm>
        </p:spPr>
        <p:txBody>
          <a:bodyPr/>
          <a:lstStyle/>
          <a:p>
            <a:r>
              <a:rPr lang="cs-CZ" dirty="0" smtClean="0"/>
              <a:t>   Kdo byl Karel Kryl 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 </a:t>
            </a:r>
            <a:r>
              <a:rPr lang="cs-CZ" dirty="0"/>
              <a:t>b</a:t>
            </a:r>
            <a:r>
              <a:rPr lang="cs-CZ" dirty="0" smtClean="0"/>
              <a:t>ásník </a:t>
            </a:r>
            <a:r>
              <a:rPr lang="cs-CZ" dirty="0"/>
              <a:t>s </a:t>
            </a:r>
            <a:r>
              <a:rPr lang="cs-CZ" dirty="0" smtClean="0"/>
              <a:t>kytarou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český </a:t>
            </a:r>
            <a:r>
              <a:rPr lang="cs-CZ" dirty="0"/>
              <a:t>písničkář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 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pPr marL="0" indent="0">
              <a:buNone/>
            </a:pPr>
            <a:r>
              <a:rPr lang="cs-CZ" dirty="0" smtClean="0"/>
              <a:t>jeden </a:t>
            </a:r>
            <a:r>
              <a:rPr lang="cs-CZ" dirty="0"/>
              <a:t>z nejvýznamnějších </a:t>
            </a:r>
            <a:r>
              <a:rPr lang="cs-CZ" dirty="0" smtClean="0"/>
              <a:t>představitelů českého   protestsongu </a:t>
            </a:r>
            <a:r>
              <a:rPr lang="cs-CZ" dirty="0"/>
              <a:t>v letech </a:t>
            </a:r>
            <a:r>
              <a:rPr lang="cs-CZ" dirty="0" smtClean="0"/>
              <a:t>1968–1989 </a:t>
            </a:r>
          </a:p>
          <a:p>
            <a:pPr marL="0" indent="0">
              <a:buNone/>
            </a:pPr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204864"/>
            <a:ext cx="2524049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204863"/>
            <a:ext cx="2880320" cy="2448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4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Život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b="1" dirty="0" smtClean="0"/>
              <a:t>12.4. 1944 </a:t>
            </a:r>
            <a:r>
              <a:rPr lang="cs-CZ" dirty="0" smtClean="0"/>
              <a:t>narozen v</a:t>
            </a:r>
            <a:r>
              <a:rPr lang="cs-CZ" b="1" dirty="0" smtClean="0"/>
              <a:t> </a:t>
            </a:r>
            <a:r>
              <a:rPr lang="cs-CZ" dirty="0" smtClean="0"/>
              <a:t>Kroměříži</a:t>
            </a:r>
          </a:p>
          <a:p>
            <a:r>
              <a:rPr lang="cs-CZ" dirty="0" smtClean="0"/>
              <a:t>Otec </a:t>
            </a:r>
            <a:r>
              <a:rPr lang="cs-CZ" dirty="0"/>
              <a:t>i dědeček  knihtiskaři, v 50. letech  tiskárna komunisty </a:t>
            </a:r>
            <a:r>
              <a:rPr lang="cs-CZ" dirty="0" smtClean="0"/>
              <a:t>zlikvidována</a:t>
            </a:r>
          </a:p>
          <a:p>
            <a:r>
              <a:rPr lang="cs-CZ" b="1" dirty="0" smtClean="0"/>
              <a:t>1958–1962</a:t>
            </a:r>
            <a:r>
              <a:rPr lang="cs-CZ" dirty="0" smtClean="0"/>
              <a:t> - absolvoval </a:t>
            </a:r>
            <a:r>
              <a:rPr lang="cs-CZ" dirty="0"/>
              <a:t>Keramickou školu v </a:t>
            </a:r>
            <a:r>
              <a:rPr lang="cs-CZ" dirty="0" smtClean="0"/>
              <a:t>Bechyni </a:t>
            </a:r>
            <a:endParaRPr lang="cs-CZ" dirty="0"/>
          </a:p>
          <a:p>
            <a:r>
              <a:rPr lang="cs-CZ" b="1" dirty="0" smtClean="0"/>
              <a:t>9</a:t>
            </a:r>
            <a:r>
              <a:rPr lang="cs-CZ" b="1" dirty="0"/>
              <a:t>. </a:t>
            </a:r>
            <a:r>
              <a:rPr lang="cs-CZ" b="1" dirty="0" smtClean="0"/>
              <a:t>9. </a:t>
            </a:r>
            <a:r>
              <a:rPr lang="cs-CZ" b="1" dirty="0"/>
              <a:t>1969 </a:t>
            </a:r>
            <a:r>
              <a:rPr lang="cs-CZ" dirty="0"/>
              <a:t>emigroval z </a:t>
            </a:r>
            <a:r>
              <a:rPr lang="cs-CZ" dirty="0" smtClean="0"/>
              <a:t>Československa ( </a:t>
            </a:r>
            <a:r>
              <a:rPr lang="cs-CZ" dirty="0"/>
              <a:t>Mnichov) </a:t>
            </a:r>
          </a:p>
          <a:p>
            <a:r>
              <a:rPr lang="cs-CZ" dirty="0" smtClean="0"/>
              <a:t>Spolupracoval </a:t>
            </a:r>
            <a:r>
              <a:rPr lang="cs-CZ" dirty="0"/>
              <a:t>s redakcí Svobodné Evropy </a:t>
            </a:r>
            <a:endParaRPr lang="cs-CZ" dirty="0" smtClean="0"/>
          </a:p>
          <a:p>
            <a:r>
              <a:rPr lang="cs-CZ" b="1" dirty="0"/>
              <a:t>30. </a:t>
            </a:r>
            <a:r>
              <a:rPr lang="cs-CZ" b="1" dirty="0" smtClean="0"/>
              <a:t>11. </a:t>
            </a:r>
            <a:r>
              <a:rPr lang="cs-CZ" b="1" dirty="0"/>
              <a:t>1989 </a:t>
            </a:r>
            <a:r>
              <a:rPr lang="cs-CZ" b="1" dirty="0" smtClean="0"/>
              <a:t> - </a:t>
            </a:r>
            <a:r>
              <a:rPr lang="cs-CZ" dirty="0" smtClean="0"/>
              <a:t>návrat do </a:t>
            </a:r>
            <a:r>
              <a:rPr lang="cs-CZ" dirty="0"/>
              <a:t>Československa </a:t>
            </a:r>
            <a:r>
              <a:rPr lang="cs-CZ" dirty="0" smtClean="0"/>
              <a:t> (pohřeb matky) </a:t>
            </a:r>
          </a:p>
          <a:p>
            <a:r>
              <a:rPr lang="cs-CZ" b="1" dirty="0"/>
              <a:t>3. 3. 1994 </a:t>
            </a:r>
            <a:r>
              <a:rPr lang="cs-CZ" dirty="0"/>
              <a:t>umírá v Mnichově po těžkém </a:t>
            </a:r>
            <a:r>
              <a:rPr lang="cs-CZ" dirty="0" smtClean="0"/>
              <a:t>infarktu</a:t>
            </a:r>
            <a:endParaRPr lang="cs-CZ" dirty="0"/>
          </a:p>
          <a:p>
            <a:r>
              <a:rPr lang="cs-CZ" dirty="0" smtClean="0"/>
              <a:t>Pohřben na Břevnovském hřbitově 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299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Dílo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b="1" dirty="0" smtClean="0"/>
              <a:t>1968 : Nevidomá dívka - </a:t>
            </a:r>
            <a:r>
              <a:rPr lang="cs-CZ" dirty="0" smtClean="0"/>
              <a:t>první vydaná píseň  (se </a:t>
            </a:r>
            <a:r>
              <a:rPr lang="cs-CZ" dirty="0"/>
              <a:t>skupinou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 smtClean="0"/>
              <a:t>Bluesmen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r>
              <a:rPr lang="cs-CZ" dirty="0" smtClean="0"/>
              <a:t> </a:t>
            </a:r>
          </a:p>
          <a:p>
            <a:r>
              <a:rPr lang="cs-CZ" b="1" dirty="0" smtClean="0"/>
              <a:t>1969 : Bratříčku</a:t>
            </a:r>
            <a:r>
              <a:rPr lang="cs-CZ" b="1" dirty="0"/>
              <a:t>, zavírej </a:t>
            </a:r>
            <a:r>
              <a:rPr lang="cs-CZ" b="1" dirty="0" smtClean="0"/>
              <a:t>vrátka</a:t>
            </a:r>
            <a:r>
              <a:rPr lang="cs-CZ" dirty="0"/>
              <a:t> </a:t>
            </a:r>
            <a:r>
              <a:rPr lang="cs-CZ" dirty="0" smtClean="0"/>
              <a:t>- </a:t>
            </a:r>
            <a:r>
              <a:rPr lang="cs-CZ" dirty="0"/>
              <a:t>p</a:t>
            </a:r>
            <a:r>
              <a:rPr lang="cs-CZ" dirty="0" smtClean="0"/>
              <a:t>rvní LP deska  </a:t>
            </a:r>
            <a:r>
              <a:rPr lang="cs-CZ" dirty="0"/>
              <a:t>vydána půl roku po invazi sovětských tanků. Titulní písnička </a:t>
            </a:r>
            <a:r>
              <a:rPr lang="cs-CZ" dirty="0" smtClean="0"/>
              <a:t> </a:t>
            </a:r>
            <a:r>
              <a:rPr lang="cs-CZ" dirty="0"/>
              <a:t>okamžitá reakce na vpád vojsk Varšavské smlouvy do </a:t>
            </a:r>
            <a:r>
              <a:rPr lang="cs-CZ" dirty="0" smtClean="0"/>
              <a:t>Československa</a:t>
            </a:r>
          </a:p>
          <a:p>
            <a:endParaRPr lang="cs-CZ" dirty="0"/>
          </a:p>
          <a:p>
            <a:r>
              <a:rPr lang="cs-CZ" b="1" dirty="0"/>
              <a:t>v </a:t>
            </a:r>
            <a:r>
              <a:rPr lang="cs-CZ" b="1" dirty="0" smtClean="0"/>
              <a:t>exilu – Rakovina, Maškary, </a:t>
            </a:r>
            <a:r>
              <a:rPr lang="cs-CZ" b="1" dirty="0" err="1" smtClean="0"/>
              <a:t>Plaváček</a:t>
            </a:r>
            <a:endParaRPr lang="cs-CZ" b="1" dirty="0" smtClean="0"/>
          </a:p>
          <a:p>
            <a:pPr marL="0" indent="0">
              <a:buNone/>
            </a:pPr>
            <a:endParaRPr lang="cs-CZ" b="1" dirty="0" smtClean="0"/>
          </a:p>
          <a:p>
            <a:r>
              <a:rPr lang="cs-CZ" b="1" dirty="0" smtClean="0"/>
              <a:t>1990 : </a:t>
            </a:r>
            <a:r>
              <a:rPr lang="cs-CZ" dirty="0" smtClean="0"/>
              <a:t> </a:t>
            </a:r>
            <a:r>
              <a:rPr lang="cs-CZ" b="1" dirty="0"/>
              <a:t>Tekuté </a:t>
            </a:r>
            <a:r>
              <a:rPr lang="cs-CZ" b="1" dirty="0" smtClean="0"/>
              <a:t>písky </a:t>
            </a:r>
            <a:r>
              <a:rPr lang="cs-CZ" dirty="0" smtClean="0"/>
              <a:t>-po </a:t>
            </a:r>
            <a:r>
              <a:rPr lang="cs-CZ" dirty="0"/>
              <a:t>krátkém nadšení ze sametové revoluce  </a:t>
            </a:r>
            <a:r>
              <a:rPr lang="cs-CZ" dirty="0" smtClean="0"/>
              <a:t>kritické písně (Sametové jaro) </a:t>
            </a:r>
            <a:r>
              <a:rPr lang="cs-CZ" dirty="0"/>
              <a:t/>
            </a:r>
            <a:br>
              <a:rPr lang="cs-CZ" dirty="0"/>
            </a:br>
            <a:endParaRPr lang="cs-CZ" dirty="0" smtClean="0"/>
          </a:p>
          <a:p>
            <a:r>
              <a:rPr lang="cs-CZ" b="1" dirty="0" smtClean="0"/>
              <a:t>1992</a:t>
            </a:r>
            <a:r>
              <a:rPr lang="cs-CZ" dirty="0" smtClean="0"/>
              <a:t> : </a:t>
            </a:r>
            <a:r>
              <a:rPr lang="cs-CZ" b="1" dirty="0" smtClean="0"/>
              <a:t>Monology</a:t>
            </a:r>
            <a:r>
              <a:rPr lang="cs-CZ" dirty="0" smtClean="0"/>
              <a:t> </a:t>
            </a:r>
            <a:r>
              <a:rPr lang="cs-CZ" dirty="0"/>
              <a:t>- </a:t>
            </a:r>
            <a:r>
              <a:rPr lang="cs-CZ" dirty="0" smtClean="0"/>
              <a:t>kritika </a:t>
            </a:r>
            <a:r>
              <a:rPr lang="cs-CZ" dirty="0"/>
              <a:t>polistopadového vývoje </a:t>
            </a:r>
            <a:r>
              <a:rPr lang="cs-CZ" dirty="0" smtClean="0"/>
              <a:t> (podobně v básních Demokracie</a:t>
            </a:r>
            <a:r>
              <a:rPr lang="cs-CZ" dirty="0"/>
              <a:t>, Timur a jeho parta a </a:t>
            </a:r>
            <a:r>
              <a:rPr lang="cs-CZ" dirty="0" smtClean="0"/>
              <a:t>dalších) </a:t>
            </a:r>
            <a:endParaRPr lang="cs-CZ" dirty="0"/>
          </a:p>
          <a:p>
            <a:endParaRPr lang="cs-CZ" dirty="0" smtClean="0"/>
          </a:p>
          <a:p>
            <a:r>
              <a:rPr lang="cs-CZ" b="1" dirty="0"/>
              <a:t> 1993  </a:t>
            </a:r>
            <a:r>
              <a:rPr lang="cs-CZ" dirty="0"/>
              <a:t>knižně vydaný  rozhovor </a:t>
            </a:r>
            <a:r>
              <a:rPr lang="cs-CZ" dirty="0" smtClean="0"/>
              <a:t> </a:t>
            </a:r>
            <a:r>
              <a:rPr lang="cs-CZ" dirty="0" err="1" smtClean="0"/>
              <a:t>Půlkacíř</a:t>
            </a:r>
            <a:r>
              <a:rPr lang="cs-CZ" dirty="0" smtClean="0"/>
              <a:t>  </a:t>
            </a:r>
            <a:r>
              <a:rPr lang="cs-CZ" dirty="0"/>
              <a:t>: hrubě nespokojen se společenskou situací, politickou reprezentací a celkovým </a:t>
            </a:r>
            <a:r>
              <a:rPr lang="cs-CZ" dirty="0" smtClean="0"/>
              <a:t>směřování</a:t>
            </a:r>
          </a:p>
          <a:p>
            <a:pPr marL="0" indent="0">
              <a:buNone/>
            </a:pPr>
            <a:r>
              <a:rPr lang="cs-CZ" b="1" dirty="0" smtClean="0"/>
              <a:t>      Úkol : vysvětli zkratku LP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562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Rysy Krylovy tvorby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/>
              <a:t>V</a:t>
            </a:r>
            <a:r>
              <a:rPr lang="cs-CZ" dirty="0" smtClean="0"/>
              <a:t>elký žánrový rozsah </a:t>
            </a:r>
          </a:p>
          <a:p>
            <a:r>
              <a:rPr lang="cs-CZ" b="1" dirty="0"/>
              <a:t>p</a:t>
            </a:r>
            <a:r>
              <a:rPr lang="cs-CZ" b="1" dirty="0" smtClean="0"/>
              <a:t>oliticky</a:t>
            </a:r>
            <a:r>
              <a:rPr lang="cs-CZ" dirty="0" smtClean="0"/>
              <a:t> zaměřené protestsongy</a:t>
            </a:r>
          </a:p>
          <a:p>
            <a:r>
              <a:rPr lang="cs-CZ" dirty="0" smtClean="0"/>
              <a:t>zpívané veršované</a:t>
            </a:r>
            <a:r>
              <a:rPr lang="cs-CZ" b="1" dirty="0" smtClean="0"/>
              <a:t> </a:t>
            </a:r>
            <a:r>
              <a:rPr lang="cs-CZ" b="1" dirty="0"/>
              <a:t>pamflety </a:t>
            </a:r>
            <a:r>
              <a:rPr lang="cs-CZ" dirty="0"/>
              <a:t>(</a:t>
            </a:r>
            <a:r>
              <a:rPr lang="cs-CZ" i="1" dirty="0"/>
              <a:t>Tak hle jak se perou</a:t>
            </a:r>
            <a:r>
              <a:rPr lang="cs-CZ" dirty="0"/>
              <a:t>, </a:t>
            </a:r>
            <a:r>
              <a:rPr lang="cs-CZ" i="1" dirty="0"/>
              <a:t>Bakterie</a:t>
            </a:r>
            <a:r>
              <a:rPr lang="cs-CZ" dirty="0"/>
              <a:t>, </a:t>
            </a:r>
            <a:r>
              <a:rPr lang="cs-CZ" i="1" dirty="0"/>
              <a:t>Král a klaun</a:t>
            </a:r>
            <a:r>
              <a:rPr lang="cs-CZ" dirty="0"/>
              <a:t>) </a:t>
            </a:r>
            <a:endParaRPr lang="cs-CZ" dirty="0" smtClean="0"/>
          </a:p>
          <a:p>
            <a:r>
              <a:rPr lang="cs-CZ" b="1" dirty="0" smtClean="0"/>
              <a:t>zpívané básně </a:t>
            </a:r>
            <a:r>
              <a:rPr lang="cs-CZ" dirty="0"/>
              <a:t>(</a:t>
            </a:r>
            <a:r>
              <a:rPr lang="cs-CZ" i="1" dirty="0"/>
              <a:t>Lilie</a:t>
            </a:r>
            <a:r>
              <a:rPr lang="cs-CZ" dirty="0"/>
              <a:t>, </a:t>
            </a:r>
            <a:r>
              <a:rPr lang="cs-CZ" i="1" dirty="0"/>
              <a:t>Rakovina</a:t>
            </a:r>
            <a:r>
              <a:rPr lang="cs-CZ" dirty="0"/>
              <a:t>, </a:t>
            </a:r>
            <a:r>
              <a:rPr lang="cs-CZ" i="1" dirty="0" err="1"/>
              <a:t>Plaváček</a:t>
            </a:r>
            <a:r>
              <a:rPr lang="cs-CZ" dirty="0"/>
              <a:t>, </a:t>
            </a:r>
            <a:r>
              <a:rPr lang="cs-CZ" i="1" dirty="0"/>
              <a:t>Divný kníže</a:t>
            </a:r>
            <a:r>
              <a:rPr lang="cs-CZ" dirty="0"/>
              <a:t>, </a:t>
            </a:r>
            <a:r>
              <a:rPr lang="cs-CZ" i="1" dirty="0"/>
              <a:t>Blátivá stráň</a:t>
            </a:r>
            <a:r>
              <a:rPr lang="cs-CZ" dirty="0"/>
              <a:t>, </a:t>
            </a:r>
            <a:r>
              <a:rPr lang="cs-CZ" i="1" dirty="0" err="1"/>
              <a:t>Habet</a:t>
            </a:r>
            <a:r>
              <a:rPr lang="cs-CZ" dirty="0"/>
              <a:t>, </a:t>
            </a:r>
            <a:r>
              <a:rPr lang="cs-CZ" i="1" dirty="0"/>
              <a:t>Atlantis</a:t>
            </a:r>
            <a:r>
              <a:rPr lang="cs-CZ" dirty="0"/>
              <a:t>, </a:t>
            </a:r>
            <a:r>
              <a:rPr lang="cs-CZ" i="1" dirty="0"/>
              <a:t>Monology</a:t>
            </a:r>
            <a:r>
              <a:rPr lang="cs-CZ" dirty="0" smtClean="0"/>
              <a:t>)</a:t>
            </a:r>
          </a:p>
          <a:p>
            <a:r>
              <a:rPr lang="cs-CZ" b="1" dirty="0" smtClean="0"/>
              <a:t>alegorie</a:t>
            </a:r>
          </a:p>
          <a:p>
            <a:r>
              <a:rPr lang="cs-CZ" dirty="0" smtClean="0"/>
              <a:t>několik </a:t>
            </a:r>
            <a:r>
              <a:rPr lang="cs-CZ" b="1" dirty="0"/>
              <a:t>sbírek poezie </a:t>
            </a:r>
            <a:r>
              <a:rPr lang="cs-CZ" dirty="0"/>
              <a:t>i delších básnických skladeb </a:t>
            </a:r>
            <a:r>
              <a:rPr lang="cs-CZ" dirty="0" smtClean="0"/>
              <a:t>, </a:t>
            </a:r>
            <a:r>
              <a:rPr lang="cs-CZ" dirty="0"/>
              <a:t>většinou </a:t>
            </a:r>
            <a:r>
              <a:rPr lang="cs-CZ" dirty="0" smtClean="0"/>
              <a:t> </a:t>
            </a:r>
            <a:r>
              <a:rPr lang="cs-CZ" dirty="0"/>
              <a:t>doprovodil vlastními grafickými </a:t>
            </a:r>
            <a:r>
              <a:rPr lang="cs-CZ" dirty="0" smtClean="0"/>
              <a:t>díly</a:t>
            </a:r>
          </a:p>
          <a:p>
            <a:r>
              <a:rPr lang="cs-CZ" dirty="0"/>
              <a:t>tvorba inspirovaná biblickými texty (</a:t>
            </a:r>
            <a:r>
              <a:rPr lang="cs-CZ" i="1" dirty="0"/>
              <a:t>Žalm 71</a:t>
            </a:r>
            <a:r>
              <a:rPr lang="cs-CZ" dirty="0"/>
              <a:t>, </a:t>
            </a:r>
            <a:r>
              <a:rPr lang="cs-CZ" i="1" dirty="0"/>
              <a:t>Žalm 120</a:t>
            </a:r>
            <a:r>
              <a:rPr lang="cs-CZ" dirty="0"/>
              <a:t>, </a:t>
            </a:r>
            <a:r>
              <a:rPr lang="cs-CZ" i="1" dirty="0"/>
              <a:t>Zapření Petrovo</a:t>
            </a:r>
            <a:r>
              <a:rPr lang="cs-CZ" dirty="0"/>
              <a:t>, </a:t>
            </a:r>
            <a:r>
              <a:rPr lang="cs-CZ" i="1" dirty="0"/>
              <a:t>Jidáš</a:t>
            </a:r>
            <a:r>
              <a:rPr lang="cs-CZ" dirty="0"/>
              <a:t>, </a:t>
            </a:r>
            <a:r>
              <a:rPr lang="cs-CZ" i="1" dirty="0"/>
              <a:t>Děkuji</a:t>
            </a:r>
            <a:r>
              <a:rPr lang="cs-CZ" dirty="0"/>
              <a:t>)</a:t>
            </a:r>
          </a:p>
          <a:p>
            <a:r>
              <a:rPr lang="cs-CZ" dirty="0" smtClean="0"/>
              <a:t>hluboká obraznost </a:t>
            </a:r>
            <a:r>
              <a:rPr lang="cs-CZ" dirty="0"/>
              <a:t>a </a:t>
            </a:r>
            <a:r>
              <a:rPr lang="cs-CZ" dirty="0" smtClean="0"/>
              <a:t>metaforika </a:t>
            </a:r>
          </a:p>
          <a:p>
            <a:r>
              <a:rPr lang="cs-CZ" dirty="0" smtClean="0"/>
              <a:t>formální dokonalost</a:t>
            </a:r>
          </a:p>
          <a:p>
            <a:r>
              <a:rPr lang="cs-CZ" b="1" dirty="0" smtClean="0"/>
              <a:t>Úkol :  </a:t>
            </a:r>
          </a:p>
          <a:p>
            <a:r>
              <a:rPr lang="cs-CZ" dirty="0" smtClean="0"/>
              <a:t>Vysvětli </a:t>
            </a:r>
            <a:r>
              <a:rPr lang="cs-CZ" dirty="0"/>
              <a:t>pojem </a:t>
            </a:r>
            <a:r>
              <a:rPr lang="cs-CZ" b="1" i="1" dirty="0" smtClean="0"/>
              <a:t>protestsong</a:t>
            </a:r>
            <a:r>
              <a:rPr lang="cs-CZ" i="1" dirty="0" smtClean="0"/>
              <a:t>, </a:t>
            </a:r>
            <a:r>
              <a:rPr lang="cs-CZ" dirty="0" smtClean="0"/>
              <a:t>najdi jeho rysy v písni Bratříčku zavírej vrátka</a:t>
            </a:r>
            <a:r>
              <a:rPr lang="cs-CZ" dirty="0"/>
              <a:t/>
            </a:r>
            <a:br>
              <a:rPr lang="cs-CZ" dirty="0"/>
            </a:br>
            <a:r>
              <a:rPr lang="cs-CZ" b="1" dirty="0"/>
              <a:t/>
            </a:r>
            <a:br>
              <a:rPr lang="cs-CZ" b="1" dirty="0"/>
            </a:br>
            <a:endParaRPr lang="cs-CZ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4903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Písně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LP Bratříčku zavírej vrátka</a:t>
            </a:r>
          </a:p>
          <a:p>
            <a:pPr marL="0" indent="0">
              <a:buNone/>
            </a:pPr>
            <a:r>
              <a:rPr lang="cs-CZ" dirty="0" smtClean="0"/>
              <a:t>Bratříčku zavírej vrátka</a:t>
            </a:r>
          </a:p>
          <a:p>
            <a:pPr marL="0" indent="0">
              <a:buNone/>
            </a:pPr>
            <a:r>
              <a:rPr lang="cs-CZ" dirty="0" smtClean="0">
                <a:hlinkClick r:id="rId2"/>
              </a:rPr>
              <a:t>http://www.youtube.com/watch?v=SvKbnvKkav4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Nevidomá dívka</a:t>
            </a:r>
          </a:p>
          <a:p>
            <a:pPr marL="0" indent="0">
              <a:buNone/>
            </a:pPr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www.youtube.com/watch?v=zA5l0gfcpFk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Veličenstvo Kat</a:t>
            </a:r>
          </a:p>
          <a:p>
            <a:pPr marL="0" indent="0">
              <a:buNone/>
            </a:pPr>
            <a:r>
              <a:rPr lang="cs-CZ" dirty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www.youtube.com/watch?v=TZjZZBsWgBs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Král a klaun</a:t>
            </a:r>
          </a:p>
          <a:p>
            <a:pPr marL="0" indent="0">
              <a:buNone/>
            </a:pPr>
            <a:r>
              <a:rPr lang="cs-CZ" dirty="0">
                <a:hlinkClick r:id="rId5"/>
              </a:rPr>
              <a:t>http://</a:t>
            </a:r>
            <a:r>
              <a:rPr lang="cs-CZ" dirty="0" smtClean="0">
                <a:hlinkClick r:id="rId5"/>
              </a:rPr>
              <a:t>www.youtube.com/watch?v=EjE19u3d9tA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Jeřabiny</a:t>
            </a:r>
            <a:endParaRPr lang="cs-CZ" dirty="0"/>
          </a:p>
          <a:p>
            <a:pPr marL="0" indent="0">
              <a:buNone/>
            </a:pPr>
            <a:r>
              <a:rPr lang="cs-CZ" dirty="0" smtClean="0">
                <a:hlinkClick r:id="rId6"/>
              </a:rPr>
              <a:t>http</a:t>
            </a:r>
            <a:r>
              <a:rPr lang="cs-CZ" dirty="0">
                <a:hlinkClick r:id="rId6"/>
              </a:rPr>
              <a:t>://</a:t>
            </a:r>
            <a:r>
              <a:rPr lang="cs-CZ" dirty="0" smtClean="0">
                <a:hlinkClick r:id="rId6"/>
              </a:rPr>
              <a:t>www.youtube.com/watch?v=HqwXol_u4n0</a:t>
            </a: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LP Rakovina</a:t>
            </a:r>
          </a:p>
          <a:p>
            <a:pPr marL="0" indent="0">
              <a:buNone/>
            </a:pPr>
            <a:r>
              <a:rPr lang="cs-CZ" dirty="0" smtClean="0"/>
              <a:t>Rakovina</a:t>
            </a:r>
          </a:p>
          <a:p>
            <a:pPr marL="0" indent="0">
              <a:buNone/>
            </a:pPr>
            <a:r>
              <a:rPr lang="cs-CZ" dirty="0">
                <a:hlinkClick r:id="rId7"/>
              </a:rPr>
              <a:t>http://</a:t>
            </a:r>
            <a:r>
              <a:rPr lang="cs-CZ" dirty="0" smtClean="0">
                <a:hlinkClick r:id="rId7"/>
              </a:rPr>
              <a:t>www.youtube.com/watch?v=aFsGjtxqoTs</a:t>
            </a: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LP Tekuté písky</a:t>
            </a:r>
          </a:p>
          <a:p>
            <a:pPr marL="0" indent="0">
              <a:buNone/>
            </a:pPr>
            <a:r>
              <a:rPr lang="cs-CZ" dirty="0" smtClean="0"/>
              <a:t>Sametové jaro</a:t>
            </a:r>
          </a:p>
          <a:p>
            <a:pPr marL="0" indent="0">
              <a:buNone/>
            </a:pPr>
            <a:r>
              <a:rPr lang="cs-CZ" dirty="0">
                <a:hlinkClick r:id="rId8"/>
              </a:rPr>
              <a:t>http://</a:t>
            </a:r>
            <a:r>
              <a:rPr lang="cs-CZ" dirty="0" smtClean="0">
                <a:hlinkClick r:id="rId8"/>
              </a:rPr>
              <a:t>www.youtube.com/watch?v=QnxKBdbGrng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9545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Ocenění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Stříbrná </a:t>
            </a:r>
            <a:r>
              <a:rPr lang="cs-CZ" dirty="0"/>
              <a:t>pamětní medaile Univerzity Karlovy za přínos pro duchovní rozvoj a morální podporu národa in memoriam (1994)</a:t>
            </a:r>
          </a:p>
          <a:p>
            <a:r>
              <a:rPr lang="cs-CZ" dirty="0" smtClean="0"/>
              <a:t>Cena </a:t>
            </a:r>
            <a:r>
              <a:rPr lang="cs-CZ" dirty="0"/>
              <a:t>Františka Kriegla (1995)</a:t>
            </a:r>
          </a:p>
          <a:p>
            <a:r>
              <a:rPr lang="cs-CZ" dirty="0" smtClean="0"/>
              <a:t>GRAMMY </a:t>
            </a:r>
            <a:r>
              <a:rPr lang="cs-CZ" dirty="0"/>
              <a:t>(Síň slávy–1995) </a:t>
            </a:r>
          </a:p>
          <a:p>
            <a:r>
              <a:rPr lang="cs-CZ" dirty="0" smtClean="0"/>
              <a:t>28</a:t>
            </a:r>
            <a:r>
              <a:rPr lang="cs-CZ" dirty="0"/>
              <a:t>. října 1995 </a:t>
            </a:r>
            <a:r>
              <a:rPr lang="cs-CZ" dirty="0" smtClean="0"/>
              <a:t>udělena prezidentem Václavem Havlem medaile </a:t>
            </a:r>
            <a:r>
              <a:rPr lang="cs-CZ" dirty="0"/>
              <a:t>Za zásluhy II. s</a:t>
            </a:r>
            <a:r>
              <a:rPr lang="cs-CZ" smtClean="0"/>
              <a:t>tupně </a:t>
            </a:r>
            <a:r>
              <a:rPr lang="cs-CZ" dirty="0" smtClean="0"/>
              <a:t>in memoriam</a:t>
            </a:r>
          </a:p>
          <a:p>
            <a:pPr marL="0" indent="0">
              <a:buNone/>
            </a:pPr>
            <a:r>
              <a:rPr lang="cs-CZ" b="1" dirty="0" smtClean="0"/>
              <a:t>Úkol :</a:t>
            </a:r>
          </a:p>
          <a:p>
            <a:pPr marL="0" indent="0">
              <a:buNone/>
            </a:pPr>
            <a:r>
              <a:rPr lang="cs-CZ" b="1" dirty="0" smtClean="0"/>
              <a:t>Zjisti, kdo byl </a:t>
            </a:r>
            <a:r>
              <a:rPr lang="cs-CZ" b="1" dirty="0" err="1" smtClean="0"/>
              <a:t>F.Kriegl</a:t>
            </a:r>
            <a:endParaRPr lang="cs-CZ" b="1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835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788" y="3576638"/>
            <a:ext cx="3908425" cy="1404937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1507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Třicátníková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Pierra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tricatni@gymta.cz</a:t>
            </a:r>
          </a:p>
          <a:p>
            <a:pPr algn="ctr" eaLnBrk="1" hangingPunct="1"/>
            <a:r>
              <a:rPr lang="cs-CZ" sz="110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30.3.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1508" name="TextovéPole 3"/>
          <p:cNvSpPr txBox="1">
            <a:spLocks noChangeArrowheads="1"/>
          </p:cNvSpPr>
          <p:nvPr/>
        </p:nvSpPr>
        <p:spPr bwMode="auto">
          <a:xfrm>
            <a:off x="2217738" y="2514600"/>
            <a:ext cx="4708525" cy="42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sz="1100" smtClean="0">
                <a:solidFill>
                  <a:srgbClr val="000000"/>
                </a:solidFill>
                <a:latin typeface="Arial - 16"/>
              </a:rPr>
              <a:t> Objekty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použité k vytvoření sešitu pocházejí z veřejných knihoven obrázků (public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1509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21510" name="TextovéPole 5"/>
          <p:cNvSpPr txBox="1">
            <a:spLocks noChangeArrowheads="1"/>
          </p:cNvSpPr>
          <p:nvPr/>
        </p:nvSpPr>
        <p:spPr bwMode="auto">
          <a:xfrm>
            <a:off x="628650" y="483291"/>
            <a:ext cx="7327900" cy="92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cs-CZ" sz="1100" u="none" dirty="0"/>
              <a:t>http://zivotopis.osobnosti.cz/karel-kryl.php</a:t>
            </a:r>
          </a:p>
          <a:p>
            <a:r>
              <a:rPr lang="cs-CZ" sz="1100" u="none" dirty="0"/>
              <a:t>http://cs.wikipedia.org/wiki/Karel_Kryl</a:t>
            </a:r>
          </a:p>
          <a:p>
            <a:r>
              <a:rPr lang="cs-CZ" sz="1100" u="none" dirty="0"/>
              <a:t>http://cs.wikipedia.org/wiki/Karel_Kryl#Diskografie</a:t>
            </a:r>
          </a:p>
          <a:p>
            <a:endParaRPr lang="cs-CZ" sz="1100" dirty="0"/>
          </a:p>
          <a:p>
            <a:pPr eaLnBrk="1" hangingPunct="1"/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1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183</TotalTime>
  <Words>504</Words>
  <Application>Microsoft Office PowerPoint</Application>
  <PresentationFormat>Předvádění na obrazovce (4:3)</PresentationFormat>
  <Paragraphs>109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Tok</vt:lpstr>
      <vt:lpstr>Prezentace aplikace PowerPoint</vt:lpstr>
      <vt:lpstr>Karel Kryl</vt:lpstr>
      <vt:lpstr>   Kdo byl Karel Kryl ?</vt:lpstr>
      <vt:lpstr>   Život</vt:lpstr>
      <vt:lpstr>  Dílo</vt:lpstr>
      <vt:lpstr>  Rysy Krylovy tvorby</vt:lpstr>
      <vt:lpstr>Písně</vt:lpstr>
      <vt:lpstr>Ocenění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Karel Kryl</dc:title>
  <dc:creator>doma</dc:creator>
  <cp:lastModifiedBy>hchotovinska</cp:lastModifiedBy>
  <cp:revision>18</cp:revision>
  <dcterms:created xsi:type="dcterms:W3CDTF">2013-04-14T18:35:39Z</dcterms:created>
  <dcterms:modified xsi:type="dcterms:W3CDTF">2014-05-14T09:50:00Z</dcterms:modified>
</cp:coreProperties>
</file>