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256" r:id="rId3"/>
    <p:sldId id="288" r:id="rId4"/>
    <p:sldId id="257" r:id="rId5"/>
    <p:sldId id="265" r:id="rId6"/>
    <p:sldId id="266" r:id="rId7"/>
    <p:sldId id="267" r:id="rId8"/>
    <p:sldId id="258" r:id="rId9"/>
    <p:sldId id="259" r:id="rId10"/>
    <p:sldId id="260" r:id="rId11"/>
    <p:sldId id="261" r:id="rId12"/>
    <p:sldId id="262" r:id="rId13"/>
    <p:sldId id="263" r:id="rId14"/>
    <p:sldId id="268" r:id="rId15"/>
    <p:sldId id="269" r:id="rId16"/>
    <p:sldId id="270" r:id="rId17"/>
    <p:sldId id="271" r:id="rId18"/>
    <p:sldId id="272" r:id="rId19"/>
    <p:sldId id="289" r:id="rId20"/>
    <p:sldId id="273" r:id="rId21"/>
    <p:sldId id="274" r:id="rId22"/>
    <p:sldId id="275" r:id="rId23"/>
    <p:sldId id="276" r:id="rId24"/>
    <p:sldId id="280" r:id="rId25"/>
    <p:sldId id="277" r:id="rId26"/>
    <p:sldId id="290" r:id="rId27"/>
    <p:sldId id="278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91" r:id="rId36"/>
    <p:sldId id="294" r:id="rId3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5F178E-9325-4705-B717-D62D23FE5E72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3CCC74-51C7-4438-B8CF-EEB749F36447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Zdenka_Braunerov%C3%A1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Braunerova_Zdenka_-_A_Bend_of_a_River_(Trikralka)_023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aposta.cz/cz/filatelie/znamky/umelecka-dila-na-znamkach--zdenka-braunerova-1858---1934-id19895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vytvarneumelkyne.cz/dilo.aspx?did=1132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itprofik-sh2-2.customer.vol.cz/cs/web/guest/katalog/-/dila/detail/CZK:GHMP:US.P-1453;jsessionid=BB5EDE95661989A9D4CE3E9DDA6D2AE5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mesta.obce.cz/mool-vol/dokumenty2.asp?id_org=5547&amp;id=60303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0693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ghmp.cz/cs/web/guest/katalog/-/dila/detail/CZK:GHMP:US.P-1451;jsessionid=2A5456EAFBB2043289AB15A48204D36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tygalleryprague.cz/cs/web/guest/katalog/-/dila/detail/CZK:GHMP:US.P-1437;jsessionid=4D337E37661702530737667C694B4EE1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hn.ihned.cz/c1-46550670-bilkova-vila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35mm/film35mm0768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hmp.cz/cs/web/guest/katalog/-/dila/detail/CZK:GHMP:US.P-586;jsessionid=671F5BFBF379B604FFC45C8746476C56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Soubor:Pomn%C3%ADk_Jana_Husa_v_T%C3%A1bo%C5%99e.j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iri816.eu/fotoalbum/jan-hus-tabor/frant.bilek-jan-hus-6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Franti%C5%A1ek_B%C3%ADle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hmp.cz/cs/web/guest/katalog/-/dila/detail/CZK:GHMP:US.P-429-c;jsessionid=3EA5038030054E9732588A5CD89EE3FF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ghmp.cz/cs/web/guest/katalog/-/dila/detail/CZK:GHMP:US.G-7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35mm/film35mm0675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atelevize.cz/porady/1185258379-cesty-viry/212562215500009-chram-v-nas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iri816.eu/" TargetMode="External"/><Relationship Id="rId3" Type="http://schemas.openxmlformats.org/officeDocument/2006/relationships/hyperlink" Target="http://www.ceskaposta.cz/" TargetMode="External"/><Relationship Id="rId7" Type="http://schemas.openxmlformats.org/officeDocument/2006/relationships/hyperlink" Target="http://hn.ihned.cz/" TargetMode="External"/><Relationship Id="rId2" Type="http://schemas.openxmlformats.org/officeDocument/2006/relationships/hyperlink" Target="http://cs.wikipedia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sta.obce.cz/mool-vol/dokumenty2.asp?id_org=5547&amp;id=60303" TargetMode="External"/><Relationship Id="rId11" Type="http://schemas.openxmlformats.org/officeDocument/2006/relationships/hyperlink" Target="http://www.ceskatelevize.cz/porady/1185258379-cesty-viry/212562215500009-chram-v-nas/" TargetMode="External"/><Relationship Id="rId5" Type="http://schemas.openxmlformats.org/officeDocument/2006/relationships/hyperlink" Target="http://itprofik-sh2-2.customer.vol.cz/" TargetMode="External"/><Relationship Id="rId10" Type="http://schemas.openxmlformats.org/officeDocument/2006/relationships/hyperlink" Target="http://sechtl-vosecek.ucw.cz/" TargetMode="External"/><Relationship Id="rId4" Type="http://schemas.openxmlformats.org/officeDocument/2006/relationships/hyperlink" Target="http://vytvarneumelkyne.cz/" TargetMode="External"/><Relationship Id="rId9" Type="http://schemas.openxmlformats.org/officeDocument/2006/relationships/hyperlink" Target="http://ghmp.cz/c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Inovace vybavení   </a:t>
            </a:r>
            <a:r>
              <a:rPr lang="cs-CZ" sz="1100" dirty="0">
                <a:latin typeface="Times New Roman - 16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932040" y="1908811"/>
            <a:ext cx="236186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08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František Bílek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_1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28. 2. 2013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56462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Zdenka Braunerová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9</a:t>
            </a:r>
            <a:r>
              <a:rPr lang="cs-CZ" sz="2800" dirty="0"/>
              <a:t>. </a:t>
            </a:r>
            <a:r>
              <a:rPr lang="cs-CZ" sz="2800" dirty="0" smtClean="0"/>
              <a:t>dubna</a:t>
            </a:r>
            <a:r>
              <a:rPr lang="cs-CZ" sz="2800" dirty="0"/>
              <a:t> </a:t>
            </a:r>
            <a:r>
              <a:rPr lang="cs-CZ" sz="2800" dirty="0" smtClean="0"/>
              <a:t>1858</a:t>
            </a:r>
            <a:r>
              <a:rPr lang="cs-CZ" sz="2800" dirty="0"/>
              <a:t>, Praha – 23. května 1934, </a:t>
            </a:r>
            <a:r>
              <a:rPr lang="cs-CZ" sz="2800" dirty="0" smtClean="0"/>
              <a:t>Praha</a:t>
            </a:r>
          </a:p>
          <a:p>
            <a:r>
              <a:rPr lang="cs-CZ" sz="2800" dirty="0" smtClean="0"/>
              <a:t>byla významná česká</a:t>
            </a:r>
            <a:r>
              <a:rPr lang="cs-CZ" sz="2800" dirty="0"/>
              <a:t> malířka konce 19. a začátku 20. </a:t>
            </a:r>
            <a:r>
              <a:rPr lang="cs-CZ" sz="2800" dirty="0" smtClean="0"/>
              <a:t>století</a:t>
            </a:r>
          </a:p>
          <a:p>
            <a:r>
              <a:rPr lang="cs-CZ" sz="2800" dirty="0" smtClean="0"/>
              <a:t>známá </a:t>
            </a:r>
            <a:r>
              <a:rPr lang="cs-CZ" sz="2800" dirty="0"/>
              <a:t>také jako autorka grafických úprav </a:t>
            </a:r>
            <a:r>
              <a:rPr lang="cs-CZ" sz="2800" dirty="0" smtClean="0"/>
              <a:t>publikací</a:t>
            </a:r>
          </a:p>
          <a:p>
            <a:r>
              <a:rPr lang="cs-CZ" sz="2800" dirty="0" smtClean="0"/>
              <a:t>Stala </a:t>
            </a:r>
            <a:r>
              <a:rPr lang="cs-CZ" sz="2800" dirty="0"/>
              <a:t>se mimo jiné i patronkou několika českých umělců jako byl Antonín </a:t>
            </a:r>
            <a:r>
              <a:rPr lang="cs-CZ" sz="2800" dirty="0" err="1"/>
              <a:t>Chittussi</a:t>
            </a:r>
            <a:r>
              <a:rPr lang="cs-CZ" sz="2800" dirty="0"/>
              <a:t>, Vilém </a:t>
            </a:r>
            <a:r>
              <a:rPr lang="cs-CZ" sz="2800" dirty="0" smtClean="0"/>
              <a:t>Mrštík, Julius </a:t>
            </a:r>
            <a:r>
              <a:rPr lang="cs-CZ" sz="2800" dirty="0"/>
              <a:t>Zeyer, </a:t>
            </a:r>
            <a:r>
              <a:rPr lang="cs-CZ" sz="2800" dirty="0" smtClean="0"/>
              <a:t>Miloš </a:t>
            </a:r>
            <a:r>
              <a:rPr lang="cs-CZ" sz="2800" dirty="0" err="1" smtClean="0"/>
              <a:t>Marten</a:t>
            </a:r>
            <a:r>
              <a:rPr lang="cs-CZ" sz="2800" dirty="0" smtClean="0"/>
              <a:t>,</a:t>
            </a:r>
            <a:r>
              <a:rPr lang="cs-CZ" sz="2800" dirty="0"/>
              <a:t> </a:t>
            </a:r>
            <a:r>
              <a:rPr lang="cs-CZ" sz="2800" dirty="0" smtClean="0"/>
              <a:t>František </a:t>
            </a:r>
            <a:r>
              <a:rPr lang="cs-CZ" sz="2800" dirty="0"/>
              <a:t>Bílek nebo Jan </a:t>
            </a:r>
            <a:r>
              <a:rPr lang="cs-CZ" sz="2800" dirty="0" smtClean="0"/>
              <a:t>Zrzavý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024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Zdenka Braunerová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730" y="1935163"/>
            <a:ext cx="3128540" cy="4389437"/>
          </a:xfrm>
        </p:spPr>
      </p:pic>
      <p:sp>
        <p:nvSpPr>
          <p:cNvPr id="5" name="Obdélník 4"/>
          <p:cNvSpPr/>
          <p:nvPr/>
        </p:nvSpPr>
        <p:spPr>
          <a:xfrm>
            <a:off x="827584" y="638132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http://cs.wikipedia.org/wiki/Soubor:Zdenka_Braunerov%C3%A1.jpg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53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 ohbí řeky </a:t>
            </a:r>
            <a:r>
              <a:rPr lang="cs-CZ" dirty="0"/>
              <a:t>(</a:t>
            </a:r>
            <a:r>
              <a:rPr lang="cs-CZ" dirty="0" err="1"/>
              <a:t>Tříkrálka</a:t>
            </a:r>
            <a:r>
              <a:rPr lang="cs-CZ" dirty="0"/>
              <a:t>)</a:t>
            </a:r>
            <a:r>
              <a:rPr lang="cs-CZ" dirty="0" smtClean="0"/>
              <a:t> – Z. Braunerová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340" y="1935163"/>
            <a:ext cx="5823319" cy="4086125"/>
          </a:xfrm>
        </p:spPr>
      </p:pic>
      <p:sp>
        <p:nvSpPr>
          <p:cNvPr id="5" name="Obdélník 4"/>
          <p:cNvSpPr/>
          <p:nvPr/>
        </p:nvSpPr>
        <p:spPr>
          <a:xfrm>
            <a:off x="25014" y="6093296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http://cs.wikipedia.org/wiki/Soubor:Braunerova_Zdenka_-_A_Bend_of_a_River_(Trikralka)_023.jpg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643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Vltava u Klecan (známka vydána 5. 11. 2008) – Z. Braunerová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515961" y="5949280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http://www.ceskaposta.cz/cz/filatelie/znamky/umelecka-dila-na-znamkach--zdenka-braunerova-1858---1934-id19895/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892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Spálená ulice v Praze – Z. Braunerová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1475656" y="6021288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http://vytvarneumelkyne.cz/dilo.aspx?did=1132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156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František Bílek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800" dirty="0"/>
              <a:t>V Paříži začíná samostatně </a:t>
            </a:r>
            <a:r>
              <a:rPr lang="cs-CZ" sz="2800" dirty="0" smtClean="0"/>
              <a:t>tvořit</a:t>
            </a:r>
          </a:p>
          <a:p>
            <a:r>
              <a:rPr lang="cs-CZ" sz="2800" dirty="0" smtClean="0"/>
              <a:t>Prvními </a:t>
            </a:r>
            <a:r>
              <a:rPr lang="cs-CZ" sz="2800" dirty="0"/>
              <a:t>díly </a:t>
            </a:r>
            <a:r>
              <a:rPr lang="cs-CZ" sz="2800" dirty="0" smtClean="0"/>
              <a:t>jsou „Orba </a:t>
            </a:r>
            <a:r>
              <a:rPr lang="cs-CZ" sz="2800" dirty="0"/>
              <a:t>je naší viny </a:t>
            </a:r>
            <a:r>
              <a:rPr lang="cs-CZ" sz="2800" dirty="0" smtClean="0"/>
              <a:t>trest“ a </a:t>
            </a:r>
            <a:r>
              <a:rPr lang="cs-CZ" sz="2800" dirty="0"/>
              <a:t>„Golgota“ </a:t>
            </a:r>
            <a:endParaRPr lang="cs-CZ" sz="2800" dirty="0" smtClean="0"/>
          </a:p>
          <a:p>
            <a:r>
              <a:rPr lang="cs-CZ" sz="2800" dirty="0" smtClean="0"/>
              <a:t>Tato </a:t>
            </a:r>
            <a:r>
              <a:rPr lang="cs-CZ" sz="2800" dirty="0"/>
              <a:t>díla jsou však </a:t>
            </a:r>
            <a:r>
              <a:rPr lang="cs-CZ" sz="2800" dirty="0" smtClean="0"/>
              <a:t>J. V. </a:t>
            </a:r>
            <a:r>
              <a:rPr lang="cs-CZ" sz="2800" dirty="0" err="1" smtClean="0"/>
              <a:t>Myslbekem</a:t>
            </a:r>
            <a:r>
              <a:rPr lang="cs-CZ" sz="2800" dirty="0" smtClean="0"/>
              <a:t> </a:t>
            </a:r>
            <a:r>
              <a:rPr lang="cs-CZ" sz="2800" dirty="0"/>
              <a:t>odmítnuta a stipendium mu je </a:t>
            </a:r>
            <a:r>
              <a:rPr lang="cs-CZ" sz="2800" dirty="0" smtClean="0"/>
              <a:t>odňato</a:t>
            </a:r>
            <a:endParaRPr lang="cs-CZ" sz="2800" dirty="0"/>
          </a:p>
          <a:p>
            <a:r>
              <a:rPr lang="cs-CZ" sz="2800" dirty="0"/>
              <a:t>Vrací se tedy do </a:t>
            </a:r>
            <a:r>
              <a:rPr lang="cs-CZ" sz="2800" dirty="0" smtClean="0"/>
              <a:t>rodného Chýnova</a:t>
            </a:r>
            <a:r>
              <a:rPr lang="cs-CZ" sz="2800" dirty="0"/>
              <a:t>, </a:t>
            </a:r>
            <a:r>
              <a:rPr lang="cs-CZ" sz="2800" dirty="0" smtClean="0"/>
              <a:t>kde si </a:t>
            </a:r>
            <a:r>
              <a:rPr lang="cs-CZ" sz="2800" dirty="0"/>
              <a:t>zřizuje ateliér </a:t>
            </a:r>
            <a:endParaRPr lang="cs-CZ" sz="2800" dirty="0" smtClean="0"/>
          </a:p>
          <a:p>
            <a:r>
              <a:rPr lang="cs-CZ" sz="2800" dirty="0" smtClean="0"/>
              <a:t>Již </a:t>
            </a:r>
            <a:r>
              <a:rPr lang="cs-CZ" sz="2800" dirty="0"/>
              <a:t>od pařížského pobytu se ideou jeho života a tvorby stal Kristus, pramenící </a:t>
            </a:r>
            <a:r>
              <a:rPr lang="cs-CZ" sz="2800" dirty="0" smtClean="0"/>
              <a:t>z </a:t>
            </a:r>
            <a:r>
              <a:rPr lang="cs-CZ" sz="2800" dirty="0"/>
              <a:t>jeho hluboké víry v </a:t>
            </a:r>
            <a:r>
              <a:rPr lang="cs-CZ" sz="2800" dirty="0" smtClean="0"/>
              <a:t>Boha</a:t>
            </a:r>
          </a:p>
        </p:txBody>
      </p:sp>
    </p:spTree>
    <p:extLst>
      <p:ext uri="{BB962C8B-B14F-4D97-AF65-F5344CB8AC3E}">
        <p14:creationId xmlns:p14="http://schemas.microsoft.com/office/powerpoint/2010/main" val="6800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/>
              <a:t>Orba je naší viny </a:t>
            </a:r>
            <a:r>
              <a:rPr lang="pl-PL" b="1" dirty="0" smtClean="0"/>
              <a:t>trest - 1892</a:t>
            </a:r>
            <a:r>
              <a:rPr lang="pl-PL" b="1" dirty="0"/>
              <a:t/>
            </a:r>
            <a:br>
              <a:rPr lang="pl-PL" b="1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51520" y="5805264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http://itprofik-sh2-2.customer.vol.cz/cs/web/guest/katalog/-/dila/detail/CZK:GHMP:US.P-1453;jsessionid=BB5EDE95661989A9D4CE3E9DDA6D2AE5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31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František Bílek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4000" dirty="0" smtClean="0"/>
              <a:t>Pařížský </a:t>
            </a:r>
            <a:r>
              <a:rPr lang="cs-CZ" sz="4000" dirty="0"/>
              <a:t>pobyt a  chýnovské období (1882-1901) představují nejdůležitější etapu </a:t>
            </a:r>
            <a:r>
              <a:rPr lang="cs-CZ" sz="4000" dirty="0" smtClean="0"/>
              <a:t>jeho života</a:t>
            </a:r>
          </a:p>
          <a:p>
            <a:r>
              <a:rPr lang="cs-CZ" sz="4000" dirty="0"/>
              <a:t>C</a:t>
            </a:r>
            <a:r>
              <a:rPr lang="cs-CZ" sz="4000" dirty="0" smtClean="0"/>
              <a:t>elou </a:t>
            </a:r>
            <a:r>
              <a:rPr lang="cs-CZ" sz="4000" dirty="0"/>
              <a:t>následující tvorbu </a:t>
            </a:r>
            <a:r>
              <a:rPr lang="cs-CZ" sz="4000" dirty="0" smtClean="0"/>
              <a:t>lze </a:t>
            </a:r>
            <a:r>
              <a:rPr lang="cs-CZ" sz="4000" dirty="0"/>
              <a:t>chápat jako domýšlení a realizaci myšlenek a představ této rané </a:t>
            </a:r>
            <a:r>
              <a:rPr lang="cs-CZ" sz="4000" dirty="0" smtClean="0"/>
              <a:t>doby</a:t>
            </a:r>
            <a:endParaRPr lang="cs-CZ" sz="4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712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Bílkův dům v Chýnově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67544" y="616530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http://mesta.obce.cz/mool-vol/dokumenty2.asp?id_org=5547&amp;id=60303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27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Bílek </a:t>
            </a:r>
            <a:r>
              <a:rPr lang="fr-FR" sz="4400" dirty="0"/>
              <a:t>ve svém ateliéru v Chýnově</a:t>
            </a:r>
            <a:r>
              <a:rPr lang="fr-FR" dirty="0"/>
              <a:t/>
            </a:r>
            <a:br>
              <a:rPr lang="fr-FR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619672" y="6309320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sechtl-vosecek.ucw.cz/cml/desky/deska0693.html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700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Táborsko v literatuře a kultuře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František Bílek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376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František Bílek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Bílkův tvůrčí život významně </a:t>
            </a:r>
            <a:r>
              <a:rPr lang="cs-CZ" dirty="0" smtClean="0"/>
              <a:t>ovlivnilo  </a:t>
            </a:r>
            <a:r>
              <a:rPr lang="cs-CZ" dirty="0"/>
              <a:t>přátelství se dvěma výjimečnými </a:t>
            </a:r>
            <a:r>
              <a:rPr lang="cs-CZ" dirty="0" smtClean="0"/>
              <a:t>literáty</a:t>
            </a:r>
          </a:p>
          <a:p>
            <a:r>
              <a:rPr lang="cs-CZ" dirty="0" smtClean="0"/>
              <a:t>S  Juliem Zeyerem se </a:t>
            </a:r>
            <a:r>
              <a:rPr lang="cs-CZ" dirty="0"/>
              <a:t>setkal zásluhou Z. Braunerové </a:t>
            </a:r>
            <a:r>
              <a:rPr lang="cs-CZ" dirty="0" smtClean="0"/>
              <a:t> v </a:t>
            </a:r>
            <a:r>
              <a:rPr lang="cs-CZ" dirty="0"/>
              <a:t>roce 1896 a </a:t>
            </a:r>
            <a:r>
              <a:rPr lang="cs-CZ" dirty="0" smtClean="0"/>
              <a:t>toto přátelství </a:t>
            </a:r>
            <a:r>
              <a:rPr lang="cs-CZ" dirty="0"/>
              <a:t>trvalo až do </a:t>
            </a:r>
            <a:r>
              <a:rPr lang="cs-CZ" dirty="0" smtClean="0"/>
              <a:t>Zeyerovy </a:t>
            </a:r>
            <a:r>
              <a:rPr lang="cs-CZ" dirty="0"/>
              <a:t>smrti  v roce </a:t>
            </a:r>
            <a:r>
              <a:rPr lang="cs-CZ" dirty="0" smtClean="0"/>
              <a:t>1901</a:t>
            </a:r>
          </a:p>
          <a:p>
            <a:r>
              <a:rPr lang="cs-CZ" dirty="0" smtClean="0"/>
              <a:t>Pozitivní </a:t>
            </a:r>
            <a:r>
              <a:rPr lang="cs-CZ" dirty="0"/>
              <a:t>vliv na Bílkův vývoj měl </a:t>
            </a:r>
            <a:r>
              <a:rPr lang="cs-CZ" dirty="0" smtClean="0"/>
              <a:t>také básník </a:t>
            </a:r>
            <a:r>
              <a:rPr lang="cs-CZ" dirty="0"/>
              <a:t>Otokar Březina (v letech </a:t>
            </a:r>
            <a:r>
              <a:rPr lang="cs-CZ" dirty="0" smtClean="0"/>
              <a:t> 1900-1926)</a:t>
            </a:r>
          </a:p>
          <a:p>
            <a:r>
              <a:rPr lang="cs-CZ" dirty="0" smtClean="0"/>
              <a:t>Březinovo </a:t>
            </a:r>
            <a:r>
              <a:rPr lang="cs-CZ" dirty="0"/>
              <a:t>dílo inspirovalo Bílka k vytvoření např. Slepců, Úžasu, Budoucích </a:t>
            </a:r>
            <a:r>
              <a:rPr lang="cs-CZ" dirty="0" smtClean="0"/>
              <a:t>dobyvatelů</a:t>
            </a:r>
          </a:p>
          <a:p>
            <a:r>
              <a:rPr lang="cs-CZ" dirty="0" smtClean="0"/>
              <a:t>Bílek </a:t>
            </a:r>
            <a:r>
              <a:rPr lang="cs-CZ" dirty="0"/>
              <a:t>vydal vlastním nákladem se svými </a:t>
            </a:r>
            <a:r>
              <a:rPr lang="cs-CZ" dirty="0" smtClean="0"/>
              <a:t> doprovodnými </a:t>
            </a:r>
            <a:r>
              <a:rPr lang="cs-CZ" dirty="0"/>
              <a:t>obrazy </a:t>
            </a:r>
            <a:r>
              <a:rPr lang="cs-CZ" dirty="0" smtClean="0"/>
              <a:t>Březinovu básnickou sbírku Ruce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388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Úžas </a:t>
            </a:r>
            <a:r>
              <a:rPr lang="cs-CZ" b="1" dirty="0" smtClean="0"/>
              <a:t>- 1907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6021288"/>
            <a:ext cx="9252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http://ghmp.cz/cs/web/guest/katalog/-/dila/detail/CZK:GHMP:US.P-1451;jsessionid=2A5456EAFBB2043289AB15A48204D36E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15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Slepci - 1902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6021288"/>
            <a:ext cx="9721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http://www.citygalleryprague.cz/cs/web/guest/katalog/-/dila/detail/CZK:GHMP:US.P-1437;jsessionid=4D337E37661702530737667C694B4EE1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751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Zároveň </a:t>
            </a:r>
            <a:r>
              <a:rPr lang="cs-CZ" sz="3200" dirty="0"/>
              <a:t>se Bílek zabýval </a:t>
            </a:r>
            <a:r>
              <a:rPr lang="cs-CZ" sz="3200" dirty="0" smtClean="0"/>
              <a:t> architekturou</a:t>
            </a:r>
          </a:p>
          <a:p>
            <a:r>
              <a:rPr lang="cs-CZ" sz="3200" dirty="0" smtClean="0"/>
              <a:t>Podle </a:t>
            </a:r>
            <a:r>
              <a:rPr lang="cs-CZ" sz="3200" dirty="0"/>
              <a:t>vlastních návrhů postavil „chaloupku“ v Chýnově, vilu v Praze na Hradčanech, </a:t>
            </a:r>
            <a:r>
              <a:rPr lang="cs-CZ" sz="3200" dirty="0" smtClean="0"/>
              <a:t>vilu </a:t>
            </a:r>
            <a:r>
              <a:rPr lang="cs-CZ" sz="3200" dirty="0"/>
              <a:t>dr. Procházky na Hradčanech </a:t>
            </a:r>
            <a:endParaRPr lang="cs-CZ" sz="3200" dirty="0" smtClean="0"/>
          </a:p>
          <a:p>
            <a:r>
              <a:rPr lang="cs-CZ" sz="3200" dirty="0" smtClean="0"/>
              <a:t>Dále byl </a:t>
            </a:r>
            <a:r>
              <a:rPr lang="cs-CZ" sz="3200" dirty="0"/>
              <a:t>autorem mnoha architektonických </a:t>
            </a:r>
            <a:r>
              <a:rPr lang="cs-CZ" sz="3200" dirty="0" smtClean="0"/>
              <a:t> návrhů</a:t>
            </a:r>
            <a:r>
              <a:rPr lang="cs-CZ" sz="3200" dirty="0"/>
              <a:t>, které nebyly </a:t>
            </a:r>
            <a:r>
              <a:rPr lang="cs-CZ" sz="3200" dirty="0" smtClean="0"/>
              <a:t>realizovány</a:t>
            </a:r>
          </a:p>
        </p:txBody>
      </p:sp>
    </p:spTree>
    <p:extLst>
      <p:ext uri="{BB962C8B-B14F-4D97-AF65-F5344CB8AC3E}">
        <p14:creationId xmlns:p14="http://schemas.microsoft.com/office/powerpoint/2010/main" val="154845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Bílkova vila v Praze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547664" y="6237312"/>
            <a:ext cx="4571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http://hn.ihned.cz/c1-46550670-bilkova-vila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486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vytvořil řadu náhrobků jak v Praze (Olšany, Žal - V. B. Třebízský </a:t>
            </a:r>
            <a:r>
              <a:rPr lang="cs-CZ" sz="3200" dirty="0" smtClean="0"/>
              <a:t>- </a:t>
            </a:r>
            <a:r>
              <a:rPr lang="cs-CZ" sz="3200" dirty="0"/>
              <a:t>Vyšehrad), tak na dalších místech Čech a Moravy (</a:t>
            </a:r>
            <a:r>
              <a:rPr lang="cs-CZ" sz="3200" dirty="0" smtClean="0"/>
              <a:t>Chýnov, Jaroměřice </a:t>
            </a:r>
            <a:r>
              <a:rPr lang="cs-CZ" sz="3200" dirty="0"/>
              <a:t>nad </a:t>
            </a:r>
            <a:r>
              <a:rPr lang="cs-CZ" sz="3200" dirty="0" smtClean="0"/>
              <a:t>Rokytnou, ...)</a:t>
            </a:r>
            <a:endParaRPr lang="cs-CZ" sz="3200" dirty="0"/>
          </a:p>
          <a:p>
            <a:r>
              <a:rPr lang="cs-CZ" sz="3200" dirty="0"/>
              <a:t>Věnoval se také pomníkové </a:t>
            </a:r>
            <a:r>
              <a:rPr lang="cs-CZ" sz="3200" dirty="0" smtClean="0"/>
              <a:t>tvorbě</a:t>
            </a:r>
          </a:p>
          <a:p>
            <a:r>
              <a:rPr lang="cs-CZ" sz="3200" dirty="0"/>
              <a:t>Z</a:t>
            </a:r>
            <a:r>
              <a:rPr lang="cs-CZ" sz="3200" dirty="0" smtClean="0"/>
              <a:t>e </a:t>
            </a:r>
            <a:r>
              <a:rPr lang="cs-CZ" sz="3200" dirty="0"/>
              <a:t>svých návrhů </a:t>
            </a:r>
            <a:r>
              <a:rPr lang="cs-CZ" sz="3200" dirty="0" smtClean="0"/>
              <a:t>ale uskutečnil </a:t>
            </a:r>
            <a:r>
              <a:rPr lang="cs-CZ" sz="3200" dirty="0"/>
              <a:t>jen některé (Jan Hus – Tábor, </a:t>
            </a:r>
            <a:r>
              <a:rPr lang="cs-CZ" sz="3200" dirty="0" smtClean="0"/>
              <a:t>Kolín, …)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7034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400" dirty="0"/>
              <a:t>N</a:t>
            </a:r>
            <a:r>
              <a:rPr lang="cs-CZ" sz="4400" dirty="0" smtClean="0"/>
              <a:t>áhrobek </a:t>
            </a:r>
            <a:r>
              <a:rPr lang="cs-CZ" sz="4400" dirty="0"/>
              <a:t>rodiny </a:t>
            </a:r>
            <a:r>
              <a:rPr lang="cs-CZ" sz="4400" dirty="0" smtClean="0"/>
              <a:t>Svobodových - Chýnov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835696" y="5733256"/>
            <a:ext cx="6966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sechtl-vosecek.ucw.cz/cml/35mm/film35mm0768.html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41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/>
              <a:t/>
            </a:r>
            <a:br>
              <a:rPr lang="cs-CZ" b="1" dirty="0"/>
            </a:br>
            <a:r>
              <a:rPr lang="cs-CZ" sz="4400" b="1" dirty="0" smtClean="0"/>
              <a:t>Žal </a:t>
            </a:r>
            <a:r>
              <a:rPr lang="cs-CZ" sz="4400" b="1" dirty="0"/>
              <a:t>(pomník V. B. Třebízského na Vyšehradě), 1908 - 1909</a:t>
            </a:r>
            <a:br>
              <a:rPr lang="cs-CZ" sz="4400" b="1" dirty="0"/>
            </a:br>
            <a:endParaRPr lang="cs-CZ" sz="4400" dirty="0"/>
          </a:p>
        </p:txBody>
      </p:sp>
      <p:sp>
        <p:nvSpPr>
          <p:cNvPr id="5" name="Obdélník 4"/>
          <p:cNvSpPr/>
          <p:nvPr/>
        </p:nvSpPr>
        <p:spPr>
          <a:xfrm>
            <a:off x="0" y="6093296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http://www.ghmp.cz/cs/web/guest/katalog/-/dila/detail/CZK:GHMP:US.P-586;jsessionid=671F5BFBF379B604FFC45C8746476C56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070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Husův pomník v Táboře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6196653"/>
            <a:ext cx="9289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http://cs.wikipedia.org/wiki/Soubor:Pomn%C3%ADk_Jana_Husa_v_T%C3%A1bo%C5%99e.jpg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666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Husův pomník </a:t>
            </a:r>
            <a:r>
              <a:rPr lang="cs-CZ" smtClean="0"/>
              <a:t>– detail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51520" y="6309320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http://www.jiri816.eu/fotoalbum/jan-hus-tabor/frant.bilek-jan-hus-6.html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242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František Bílek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624" y="1935163"/>
            <a:ext cx="2816751" cy="4389437"/>
          </a:xfrm>
        </p:spPr>
      </p:pic>
      <p:sp>
        <p:nvSpPr>
          <p:cNvPr id="5" name="Obdélník 4"/>
          <p:cNvSpPr/>
          <p:nvPr/>
        </p:nvSpPr>
        <p:spPr>
          <a:xfrm>
            <a:off x="1187624" y="6381328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cs.wikipedia.org/wiki/Franti%C5%A1ek_B%C3%ADlek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27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3200" dirty="0" smtClean="0"/>
              <a:t>Bílek </a:t>
            </a:r>
            <a:r>
              <a:rPr lang="cs-CZ" sz="3200" dirty="0"/>
              <a:t>se od konce 19. století věnoval </a:t>
            </a:r>
            <a:r>
              <a:rPr lang="cs-CZ" sz="3200" dirty="0" smtClean="0"/>
              <a:t>grafice</a:t>
            </a:r>
          </a:p>
          <a:p>
            <a:r>
              <a:rPr lang="cs-CZ" sz="3200" dirty="0" smtClean="0"/>
              <a:t>Jeho </a:t>
            </a:r>
            <a:r>
              <a:rPr lang="cs-CZ" sz="3200" dirty="0"/>
              <a:t>nejpoužívanější technikou se </a:t>
            </a:r>
            <a:r>
              <a:rPr lang="cs-CZ" sz="3200" dirty="0" smtClean="0"/>
              <a:t>stal dřevoryt, jehož </a:t>
            </a:r>
            <a:r>
              <a:rPr lang="cs-CZ" sz="3200" dirty="0"/>
              <a:t>pomocí vznikly cykly Výkřiky sv. Terezie, Tvůrce a jeho sestra Bolest a </a:t>
            </a:r>
            <a:r>
              <a:rPr lang="cs-CZ" sz="3200" dirty="0" smtClean="0"/>
              <a:t>jiné </a:t>
            </a:r>
            <a:endParaRPr lang="cs-CZ" sz="3200" dirty="0"/>
          </a:p>
          <a:p>
            <a:r>
              <a:rPr lang="cs-CZ" sz="3200" dirty="0"/>
              <a:t>Od roku 1909 byl členem Umělecké </a:t>
            </a:r>
            <a:r>
              <a:rPr lang="cs-CZ" sz="3200" dirty="0" smtClean="0"/>
              <a:t>Besedy</a:t>
            </a:r>
          </a:p>
          <a:p>
            <a:r>
              <a:rPr lang="cs-CZ" sz="3200" dirty="0" smtClean="0"/>
              <a:t>V </a:t>
            </a:r>
            <a:r>
              <a:rPr lang="cs-CZ" sz="3200" dirty="0"/>
              <a:t>roce 1937 získal za dílo „Budoucí dobyvatelé“ </a:t>
            </a:r>
            <a:r>
              <a:rPr lang="cs-CZ" sz="3200" dirty="0" smtClean="0"/>
              <a:t>cenu dr</a:t>
            </a:r>
            <a:r>
              <a:rPr lang="cs-CZ" sz="3200" dirty="0"/>
              <a:t>. Leopolda </a:t>
            </a:r>
            <a:r>
              <a:rPr lang="cs-CZ" sz="3200" dirty="0" err="1" smtClean="0"/>
              <a:t>Katze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19232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000" b="1" dirty="0"/>
              <a:t>Budoucí dobyvatelé – Duchovní zrak a </a:t>
            </a:r>
            <a:r>
              <a:rPr lang="cs-CZ" sz="4000" b="1" dirty="0" smtClean="0"/>
              <a:t>sluch - 1934 </a:t>
            </a:r>
            <a:r>
              <a:rPr lang="cs-CZ" sz="4000" b="1" dirty="0"/>
              <a:t>- 1937</a:t>
            </a:r>
            <a:br>
              <a:rPr lang="cs-CZ" sz="4000" b="1" dirty="0"/>
            </a:br>
            <a:endParaRPr lang="cs-CZ" sz="4000" dirty="0"/>
          </a:p>
        </p:txBody>
      </p:sp>
      <p:sp>
        <p:nvSpPr>
          <p:cNvPr id="5" name="Obdélník 4"/>
          <p:cNvSpPr/>
          <p:nvPr/>
        </p:nvSpPr>
        <p:spPr>
          <a:xfrm>
            <a:off x="0" y="6198831"/>
            <a:ext cx="9756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http://www.ghmp.cz/cs/web/guest/katalog/-/dila/detail/CZK:GHMP:US.P-429-c;jsessionid=3EA5038030054E9732588A5CD89EE3FF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47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000" b="1" dirty="0"/>
              <a:t>Podobizna Julia Zeyera – cyklus 10 podobizen, </a:t>
            </a:r>
            <a:r>
              <a:rPr lang="pl-PL" sz="4000" b="1" dirty="0" smtClean="0"/>
              <a:t>1917 - dřevoryt</a:t>
            </a:r>
            <a:r>
              <a:rPr lang="pl-PL" sz="4000" b="1" dirty="0"/>
              <a:t/>
            </a:r>
            <a:br>
              <a:rPr lang="pl-PL" sz="4000" b="1" dirty="0"/>
            </a:br>
            <a:endParaRPr lang="cs-CZ" sz="4000" dirty="0"/>
          </a:p>
        </p:txBody>
      </p:sp>
      <p:sp>
        <p:nvSpPr>
          <p:cNvPr id="5" name="Obdélník 4"/>
          <p:cNvSpPr/>
          <p:nvPr/>
        </p:nvSpPr>
        <p:spPr>
          <a:xfrm>
            <a:off x="323528" y="638132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http://ghmp.cz/cs/web/guest/katalog/-/dila/detail/CZK:GHMP:US.G-7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52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František Bílek zemřel 13. 10. 1941 v </a:t>
            </a:r>
            <a:r>
              <a:rPr lang="cs-CZ" sz="4400" dirty="0" smtClean="0"/>
              <a:t>Chýnově</a:t>
            </a:r>
          </a:p>
          <a:p>
            <a:r>
              <a:rPr lang="cs-CZ" sz="4400" dirty="0" smtClean="0"/>
              <a:t>Patří </a:t>
            </a:r>
            <a:r>
              <a:rPr lang="cs-CZ" sz="4400" dirty="0"/>
              <a:t>k </a:t>
            </a:r>
            <a:r>
              <a:rPr lang="cs-CZ" sz="4400" dirty="0" smtClean="0"/>
              <a:t>nejvýznamnějším českým symbolistům </a:t>
            </a:r>
            <a:r>
              <a:rPr lang="cs-CZ" sz="4400" dirty="0"/>
              <a:t>období </a:t>
            </a:r>
            <a:r>
              <a:rPr lang="cs-CZ" sz="4400" dirty="0" smtClean="0"/>
              <a:t>secese</a:t>
            </a:r>
            <a:endParaRPr lang="cs-CZ" sz="4400" dirty="0"/>
          </a:p>
        </p:txBody>
      </p:sp>
    </p:spTree>
    <p:extLst>
      <p:ext uri="{BB962C8B-B14F-4D97-AF65-F5344CB8AC3E}">
        <p14:creationId xmlns:p14="http://schemas.microsoft.com/office/powerpoint/2010/main" val="345157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Bílek s rodinou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1763688" y="6021288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sechtl-vosecek.ucw.cz/cml/35mm/film35mm0675.html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98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Světy Františka </a:t>
            </a:r>
            <a:r>
              <a:rPr lang="cs-CZ" dirty="0" smtClean="0"/>
              <a:t>Bílka – televizní dokument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Cyklus: Cesty víry - Chrám </a:t>
            </a:r>
            <a:r>
              <a:rPr lang="cs-CZ" dirty="0"/>
              <a:t>v nás</a:t>
            </a:r>
          </a:p>
          <a:p>
            <a:r>
              <a:rPr lang="cs-CZ" dirty="0" smtClean="0"/>
              <a:t>Díl: Světy Františka Bílka</a:t>
            </a:r>
          </a:p>
          <a:p>
            <a:r>
              <a:rPr lang="cs-CZ" dirty="0" smtClean="0"/>
              <a:t>Režie M. Zábranský</a:t>
            </a:r>
          </a:p>
          <a:p>
            <a:r>
              <a:rPr lang="pl-PL" dirty="0" smtClean="0"/>
              <a:t>Stopáž</a:t>
            </a:r>
            <a:r>
              <a:rPr lang="pl-PL" dirty="0"/>
              <a:t>: 26 minut </a:t>
            </a:r>
          </a:p>
          <a:p>
            <a:r>
              <a:rPr lang="pl-PL" dirty="0" smtClean="0"/>
              <a:t>Rok</a:t>
            </a:r>
            <a:r>
              <a:rPr lang="pl-PL" dirty="0"/>
              <a:t> výroby: 2012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://www.ceskatelevize.cz/porady/1185258379-cesty-viry/212562215500009-chram-v-nas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1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Únor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pocházejí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363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http://cs.wikipedia.org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http://www.ceskaposta.cz</a:t>
            </a:r>
            <a:endParaRPr lang="cs-CZ" sz="1100" dirty="0"/>
          </a:p>
          <a:p>
            <a:r>
              <a:rPr lang="cs-CZ" sz="1100" dirty="0">
                <a:hlinkClick r:id="rId4"/>
              </a:rPr>
              <a:t>http://vytvarneumelkyne.cz</a:t>
            </a:r>
            <a:endParaRPr lang="cs-CZ" sz="1100" dirty="0"/>
          </a:p>
          <a:p>
            <a:r>
              <a:rPr lang="cs-CZ" sz="1100" dirty="0">
                <a:hlinkClick r:id="rId5"/>
              </a:rPr>
              <a:t>http://itprofik-sh2-2.customer.vol.cz</a:t>
            </a:r>
            <a:endParaRPr lang="cs-CZ" sz="1100" dirty="0"/>
          </a:p>
          <a:p>
            <a:r>
              <a:rPr lang="cs-CZ" sz="1100" dirty="0">
                <a:hlinkClick r:id="rId6"/>
              </a:rPr>
              <a:t>http://mesta.obce.cz</a:t>
            </a:r>
            <a:endParaRPr lang="cs-CZ" sz="1100" dirty="0"/>
          </a:p>
          <a:p>
            <a:r>
              <a:rPr lang="cs-CZ" sz="1100" dirty="0">
                <a:hlinkClick r:id="rId7"/>
              </a:rPr>
              <a:t>http://hn.ihned.cz</a:t>
            </a:r>
            <a:endParaRPr lang="cs-CZ" sz="1100" dirty="0"/>
          </a:p>
          <a:p>
            <a:r>
              <a:rPr lang="cs-CZ" sz="1100" dirty="0">
                <a:hlinkClick r:id="rId8"/>
              </a:rPr>
              <a:t>http://www.jiri816.eu</a:t>
            </a:r>
            <a:endParaRPr lang="cs-CZ" sz="1100" dirty="0"/>
          </a:p>
          <a:p>
            <a:r>
              <a:rPr lang="cs-CZ" sz="1100" dirty="0">
                <a:hlinkClick r:id="rId9"/>
              </a:rPr>
              <a:t>http://ghmp.cz/cs</a:t>
            </a:r>
            <a:endParaRPr lang="cs-CZ" sz="1100" dirty="0"/>
          </a:p>
          <a:p>
            <a:r>
              <a:rPr lang="cs-CZ" sz="1100" dirty="0">
                <a:hlinkClick r:id="rId10"/>
              </a:rPr>
              <a:t>http://sechtl-vosecek.ucw.cz</a:t>
            </a:r>
            <a:endParaRPr lang="cs-CZ" sz="1100" dirty="0"/>
          </a:p>
          <a:p>
            <a:r>
              <a:rPr lang="cs-CZ" sz="1100" dirty="0">
                <a:hlinkClick r:id="rId11"/>
              </a:rPr>
              <a:t>http://www.ceskatelevize.cz</a:t>
            </a:r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71948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František Bílek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František </a:t>
            </a:r>
            <a:r>
              <a:rPr lang="cs-CZ" dirty="0" smtClean="0"/>
              <a:t>Bílek se </a:t>
            </a:r>
            <a:r>
              <a:rPr lang="cs-CZ" dirty="0"/>
              <a:t>narodil v Chýnově u Tábora jako třetí z šesti </a:t>
            </a:r>
            <a:r>
              <a:rPr lang="cs-CZ" dirty="0" smtClean="0"/>
              <a:t>dětí 6. 11. 1872</a:t>
            </a:r>
          </a:p>
          <a:p>
            <a:r>
              <a:rPr lang="cs-CZ" dirty="0" smtClean="0"/>
              <a:t>V </a:t>
            </a:r>
            <a:r>
              <a:rPr lang="cs-CZ" dirty="0"/>
              <a:t>letech 1885 až 1887 studoval na </a:t>
            </a:r>
            <a:r>
              <a:rPr lang="cs-CZ" dirty="0" smtClean="0"/>
              <a:t>táborském reálném gymnáziu </a:t>
            </a:r>
            <a:r>
              <a:rPr lang="cs-CZ" dirty="0"/>
              <a:t>v </a:t>
            </a:r>
            <a:r>
              <a:rPr lang="cs-CZ" dirty="0" smtClean="0"/>
              <a:t>Táboře</a:t>
            </a:r>
          </a:p>
          <a:p>
            <a:r>
              <a:rPr lang="cs-CZ" dirty="0" smtClean="0"/>
              <a:t>Otec </a:t>
            </a:r>
            <a:r>
              <a:rPr lang="cs-CZ" dirty="0"/>
              <a:t>chtěl mít ze syna mlynáře, matka </a:t>
            </a:r>
            <a:r>
              <a:rPr lang="cs-CZ" dirty="0" smtClean="0"/>
              <a:t>nakonec prosadila studia</a:t>
            </a:r>
          </a:p>
          <a:p>
            <a:r>
              <a:rPr lang="cs-CZ" dirty="0"/>
              <a:t>V</a:t>
            </a:r>
            <a:r>
              <a:rPr lang="cs-CZ" dirty="0" smtClean="0"/>
              <a:t> </a:t>
            </a:r>
            <a:r>
              <a:rPr lang="cs-CZ" dirty="0"/>
              <a:t>patnácti </a:t>
            </a:r>
            <a:r>
              <a:rPr lang="cs-CZ" dirty="0" smtClean="0"/>
              <a:t>letech Bílek vstupuje </a:t>
            </a:r>
            <a:r>
              <a:rPr lang="cs-CZ" dirty="0"/>
              <a:t>na Akademii výtvarných umění (1887-1890) v Praze do malířské speciálky </a:t>
            </a:r>
            <a:r>
              <a:rPr lang="cs-CZ" dirty="0" smtClean="0"/>
              <a:t>prof</a:t>
            </a:r>
            <a:r>
              <a:rPr lang="cs-CZ" dirty="0"/>
              <a:t>. Maxmiliána </a:t>
            </a:r>
            <a:r>
              <a:rPr lang="cs-CZ" dirty="0" err="1" smtClean="0"/>
              <a:t>Pirnera</a:t>
            </a:r>
            <a:endParaRPr lang="cs-CZ" dirty="0" smtClean="0"/>
          </a:p>
          <a:p>
            <a:r>
              <a:rPr lang="cs-CZ" dirty="0" smtClean="0"/>
              <a:t>Po </a:t>
            </a:r>
            <a:r>
              <a:rPr lang="cs-CZ" dirty="0"/>
              <a:t>roce se však ukázalo,  že trpí vadou zraku (daltonismus), </a:t>
            </a:r>
            <a:r>
              <a:rPr lang="cs-CZ" dirty="0" smtClean="0"/>
              <a:t>která </a:t>
            </a:r>
            <a:r>
              <a:rPr lang="cs-CZ" dirty="0"/>
              <a:t>mu </a:t>
            </a:r>
            <a:r>
              <a:rPr lang="cs-CZ" dirty="0" smtClean="0"/>
              <a:t>znemožnila </a:t>
            </a:r>
            <a:r>
              <a:rPr lang="cs-CZ" dirty="0"/>
              <a:t>pokračovat ve studiu </a:t>
            </a:r>
            <a:r>
              <a:rPr lang="cs-CZ" dirty="0" smtClean="0"/>
              <a:t>malířství</a:t>
            </a:r>
          </a:p>
        </p:txBody>
      </p:sp>
    </p:spTree>
    <p:extLst>
      <p:ext uri="{BB962C8B-B14F-4D97-AF65-F5344CB8AC3E}">
        <p14:creationId xmlns:p14="http://schemas.microsoft.com/office/powerpoint/2010/main" val="26212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cs-CZ" sz="4800" dirty="0" smtClean="0"/>
              <a:t>Zjistěte informace o daltonismu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315715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Barvoslepost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Barvoslepost (daltonismus) je porucha barevného vidění lidského </a:t>
            </a:r>
            <a:r>
              <a:rPr lang="cs-CZ" sz="2800" dirty="0" smtClean="0"/>
              <a:t>oka</a:t>
            </a:r>
          </a:p>
          <a:p>
            <a:r>
              <a:rPr lang="cs-CZ" sz="2800" dirty="0" smtClean="0"/>
              <a:t>Daltonismus má </a:t>
            </a:r>
            <a:r>
              <a:rPr lang="cs-CZ" sz="2800" dirty="0"/>
              <a:t>několik typů podle toho, jakou barvu člověk </a:t>
            </a:r>
            <a:r>
              <a:rPr lang="cs-CZ" sz="2800" dirty="0" smtClean="0"/>
              <a:t>nevnímá</a:t>
            </a:r>
          </a:p>
          <a:p>
            <a:r>
              <a:rPr lang="cs-CZ" sz="2800" dirty="0" smtClean="0"/>
              <a:t>Zřídka </a:t>
            </a:r>
            <a:r>
              <a:rPr lang="cs-CZ" sz="2800" dirty="0"/>
              <a:t>se vyskytuje barvoslepost na všechny barvy </a:t>
            </a:r>
            <a:r>
              <a:rPr lang="cs-CZ" sz="2800" dirty="0" smtClean="0"/>
              <a:t>(tzv. černobílé vidění)</a:t>
            </a:r>
          </a:p>
          <a:p>
            <a:r>
              <a:rPr lang="cs-CZ" sz="2800" dirty="0" smtClean="0"/>
              <a:t>Nejčastějším </a:t>
            </a:r>
            <a:r>
              <a:rPr lang="cs-CZ" sz="2800" dirty="0"/>
              <a:t>případem je neschopnost </a:t>
            </a:r>
            <a:r>
              <a:rPr lang="cs-CZ" sz="2800" dirty="0" smtClean="0"/>
              <a:t>rozlišit zelenou a červenou barvu</a:t>
            </a:r>
            <a:r>
              <a:rPr lang="cs-CZ" sz="2800" dirty="0"/>
              <a:t>, méně častá je barvoslepost </a:t>
            </a:r>
            <a:r>
              <a:rPr lang="cs-CZ" sz="2800" dirty="0" smtClean="0"/>
              <a:t>na modrou a žlutou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98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Ukázka testu barvosleposti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492896"/>
            <a:ext cx="3065115" cy="3016718"/>
          </a:xfrm>
        </p:spPr>
      </p:pic>
      <p:sp>
        <p:nvSpPr>
          <p:cNvPr id="5" name="Obdélník 4"/>
          <p:cNvSpPr/>
          <p:nvPr/>
        </p:nvSpPr>
        <p:spPr>
          <a:xfrm>
            <a:off x="2555776" y="5733256"/>
            <a:ext cx="4344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http://cs.wikipedia.org/wiki/Barvoslepost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86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František Bílek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V té době nebyla na Akademii sochařská </a:t>
            </a:r>
            <a:r>
              <a:rPr lang="cs-CZ" sz="2800" dirty="0" smtClean="0"/>
              <a:t>škola, a proto </a:t>
            </a:r>
            <a:r>
              <a:rPr lang="cs-CZ" sz="2800" dirty="0" err="1" smtClean="0"/>
              <a:t>Pirner</a:t>
            </a:r>
            <a:r>
              <a:rPr lang="cs-CZ" sz="2800" dirty="0" smtClean="0"/>
              <a:t> </a:t>
            </a:r>
            <a:r>
              <a:rPr lang="cs-CZ" sz="2800" dirty="0"/>
              <a:t>domluvil Bílkovi lekce sochařství u prof. Josefa </a:t>
            </a:r>
            <a:r>
              <a:rPr lang="cs-CZ" sz="2800" dirty="0" err="1"/>
              <a:t>Maudera</a:t>
            </a:r>
            <a:r>
              <a:rPr lang="cs-CZ" sz="2800" dirty="0"/>
              <a:t> na Státní průmyslové škole </a:t>
            </a:r>
            <a:endParaRPr lang="cs-CZ" sz="2800" dirty="0" smtClean="0"/>
          </a:p>
          <a:p>
            <a:r>
              <a:rPr lang="cs-CZ" sz="2800" dirty="0" smtClean="0"/>
              <a:t>Po </a:t>
            </a:r>
            <a:r>
              <a:rPr lang="cs-CZ" sz="2800" dirty="0"/>
              <a:t>ukončení studia (1890) je mu uděleno Lannovo stipendium, </a:t>
            </a:r>
            <a:r>
              <a:rPr lang="cs-CZ" sz="2800" dirty="0" smtClean="0"/>
              <a:t>díly kterému odjíždí </a:t>
            </a:r>
            <a:r>
              <a:rPr lang="cs-CZ" sz="2800" dirty="0"/>
              <a:t>do Paříže (</a:t>
            </a:r>
            <a:r>
              <a:rPr lang="cs-CZ" sz="2800" dirty="0" smtClean="0"/>
              <a:t>1891-1892)</a:t>
            </a:r>
          </a:p>
          <a:p>
            <a:r>
              <a:rPr lang="cs-CZ" sz="2800" dirty="0" smtClean="0"/>
              <a:t>Ve Francii </a:t>
            </a:r>
            <a:r>
              <a:rPr lang="cs-CZ" sz="2800" dirty="0"/>
              <a:t>navštěvuje Akademii </a:t>
            </a:r>
            <a:r>
              <a:rPr lang="cs-CZ" sz="2800" dirty="0" err="1"/>
              <a:t>Colarossi</a:t>
            </a:r>
            <a:r>
              <a:rPr lang="cs-CZ" sz="2800" dirty="0"/>
              <a:t> (Jean Antoine </a:t>
            </a:r>
            <a:r>
              <a:rPr lang="cs-CZ" sz="2800" dirty="0" err="1" smtClean="0"/>
              <a:t>Injalbert</a:t>
            </a:r>
            <a:r>
              <a:rPr lang="cs-CZ" sz="2800" dirty="0" smtClean="0"/>
              <a:t>)</a:t>
            </a:r>
          </a:p>
          <a:p>
            <a:r>
              <a:rPr lang="cs-CZ" sz="2800" dirty="0" smtClean="0"/>
              <a:t>Velkou oporou </a:t>
            </a:r>
            <a:r>
              <a:rPr lang="cs-CZ" sz="2800" dirty="0"/>
              <a:t>mu je malířka Zdenka Braunerová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44998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4400" dirty="0" smtClean="0"/>
              <a:t>Zjistěte informace o  malířce Zdeňce Braunerové</a:t>
            </a:r>
            <a:endParaRPr lang="cs-CZ" sz="4400" dirty="0"/>
          </a:p>
          <a:p>
            <a:endParaRPr lang="cs-CZ" dirty="0"/>
          </a:p>
          <a:p>
            <a:pPr>
              <a:buFont typeface="Wingdings" pitchFamily="2" charset="2"/>
              <a:buChar char="ü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659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927</Words>
  <Application>Microsoft Office PowerPoint</Application>
  <PresentationFormat>Předvádění na obrazovce (4:3)</PresentationFormat>
  <Paragraphs>151</Paragraphs>
  <Slides>36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36</vt:i4>
      </vt:variant>
    </vt:vector>
  </HeadingPairs>
  <TitlesOfParts>
    <vt:vector size="37" baseType="lpstr">
      <vt:lpstr>Tok</vt:lpstr>
      <vt:lpstr>Prezentace aplikace PowerPoint</vt:lpstr>
      <vt:lpstr>Táborsko v literatuře a kultuře</vt:lpstr>
      <vt:lpstr>František Bílek</vt:lpstr>
      <vt:lpstr>František Bílek</vt:lpstr>
      <vt:lpstr>Prezentace aplikace PowerPoint</vt:lpstr>
      <vt:lpstr>Barvoslepost</vt:lpstr>
      <vt:lpstr>Ukázka testu barvosleposti</vt:lpstr>
      <vt:lpstr>František Bílek</vt:lpstr>
      <vt:lpstr>Prezentace aplikace PowerPoint</vt:lpstr>
      <vt:lpstr>Zdenka Braunerová</vt:lpstr>
      <vt:lpstr>Zdenka Braunerová</vt:lpstr>
      <vt:lpstr>V ohbí řeky (Tříkrálka) – Z. Braunerová</vt:lpstr>
      <vt:lpstr>Vltava u Klecan (známka vydána 5. 11. 2008) – Z. Braunerová</vt:lpstr>
      <vt:lpstr>Spálená ulice v Praze – Z. Braunerová</vt:lpstr>
      <vt:lpstr>František Bílek</vt:lpstr>
      <vt:lpstr>Orba je naší viny trest - 1892 </vt:lpstr>
      <vt:lpstr>František Bílek</vt:lpstr>
      <vt:lpstr>Bílkův dům v Chýnově</vt:lpstr>
      <vt:lpstr>Bílek ve svém ateliéru v Chýnově </vt:lpstr>
      <vt:lpstr>František Bílek</vt:lpstr>
      <vt:lpstr>Úžas - 1907 </vt:lpstr>
      <vt:lpstr>Slepci - 1902 </vt:lpstr>
      <vt:lpstr>Prezentace aplikace PowerPoint</vt:lpstr>
      <vt:lpstr>Bílkova vila v Praze</vt:lpstr>
      <vt:lpstr>Prezentace aplikace PowerPoint</vt:lpstr>
      <vt:lpstr>Náhrobek rodiny Svobodových - Chýnov </vt:lpstr>
      <vt:lpstr>    Žal (pomník V. B. Třebízského na Vyšehradě), 1908 - 1909 </vt:lpstr>
      <vt:lpstr>Husův pomník v Táboře</vt:lpstr>
      <vt:lpstr>Husův pomník – detail</vt:lpstr>
      <vt:lpstr>Prezentace aplikace PowerPoint</vt:lpstr>
      <vt:lpstr>Budoucí dobyvatelé – Duchovní zrak a sluch - 1934 - 1937 </vt:lpstr>
      <vt:lpstr>Podobizna Julia Zeyera – cyklus 10 podobizen, 1917 - dřevoryt </vt:lpstr>
      <vt:lpstr>Prezentace aplikace PowerPoint</vt:lpstr>
      <vt:lpstr>Bílek s rodinou</vt:lpstr>
      <vt:lpstr>Světy Františka Bílka – televizní dokument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doma</dc:creator>
  <cp:lastModifiedBy>hchotovinska</cp:lastModifiedBy>
  <cp:revision>49</cp:revision>
  <dcterms:created xsi:type="dcterms:W3CDTF">2013-02-02T18:26:33Z</dcterms:created>
  <dcterms:modified xsi:type="dcterms:W3CDTF">2014-05-14T09:47:10Z</dcterms:modified>
</cp:coreProperties>
</file>