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1" r:id="rId2"/>
    <p:sldId id="256" r:id="rId3"/>
    <p:sldId id="257" r:id="rId4"/>
    <p:sldId id="258" r:id="rId5"/>
    <p:sldId id="259" r:id="rId6"/>
    <p:sldId id="264" r:id="rId7"/>
    <p:sldId id="260" r:id="rId8"/>
    <p:sldId id="265" r:id="rId9"/>
    <p:sldId id="261" r:id="rId10"/>
    <p:sldId id="262" r:id="rId11"/>
    <p:sldId id="263" r:id="rId12"/>
    <p:sldId id="266" r:id="rId13"/>
    <p:sldId id="270" r:id="rId14"/>
    <p:sldId id="271" r:id="rId15"/>
    <p:sldId id="268" r:id="rId16"/>
    <p:sldId id="272" r:id="rId17"/>
    <p:sldId id="269" r:id="rId18"/>
    <p:sldId id="273" r:id="rId19"/>
    <p:sldId id="274" r:id="rId20"/>
    <p:sldId id="275" r:id="rId21"/>
    <p:sldId id="276" r:id="rId22"/>
    <p:sldId id="279" r:id="rId23"/>
    <p:sldId id="277" r:id="rId24"/>
    <p:sldId id="278" r:id="rId25"/>
    <p:sldId id="282" r:id="rId2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4660"/>
  </p:normalViewPr>
  <p:slideViewPr>
    <p:cSldViewPr>
      <p:cViewPr varScale="1">
        <p:scale>
          <a:sx n="70" d="100"/>
          <a:sy n="70" d="100"/>
        </p:scale>
        <p:origin x="-130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fld id="{5CCC47E6-C842-4AB1-BEFE-BEB0F3FA2195}" type="datetimeFigureOut">
              <a:rPr lang="cs-CZ" smtClean="0"/>
              <a:pPr/>
              <a:t>5.5.2014</a:t>
            </a:fld>
            <a:endParaRPr lang="cs-CZ"/>
          </a:p>
        </p:txBody>
      </p:sp>
      <p:sp>
        <p:nvSpPr>
          <p:cNvPr id="19" name="Footer Placeholder 18"/>
          <p:cNvSpPr>
            <a:spLocks noGrp="1"/>
          </p:cNvSpPr>
          <p:nvPr>
            <p:ph type="ftr" sz="quarter" idx="11"/>
          </p:nvPr>
        </p:nvSpPr>
        <p:spPr/>
        <p:txBody>
          <a:bodyPr/>
          <a:lstStyle/>
          <a:p>
            <a:endParaRPr lang="cs-CZ"/>
          </a:p>
        </p:txBody>
      </p:sp>
      <p:sp>
        <p:nvSpPr>
          <p:cNvPr id="27" name="Slide Number Placeholder 26"/>
          <p:cNvSpPr>
            <a:spLocks noGrp="1"/>
          </p:cNvSpPr>
          <p:nvPr>
            <p:ph type="sldNum" sz="quarter" idx="12"/>
          </p:nvPr>
        </p:nvSpPr>
        <p:spPr/>
        <p:txBody>
          <a:bodyPr/>
          <a:lstStyle/>
          <a:p>
            <a:fld id="{6AB066F7-90A8-486F-A2C3-F9A8AD5DB579}" type="slidenum">
              <a:rPr lang="cs-CZ" smtClean="0"/>
              <a:pPr/>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5CCC47E6-C842-4AB1-BEFE-BEB0F3FA2195}" type="datetimeFigureOut">
              <a:rPr lang="cs-CZ" smtClean="0"/>
              <a:pPr/>
              <a:t>5.5.2014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5CCC47E6-C842-4AB1-BEFE-BEB0F3FA2195}" type="datetimeFigureOut">
              <a:rPr lang="cs-CZ" smtClean="0"/>
              <a:pPr/>
              <a:t>5.5.2014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5CCC47E6-C842-4AB1-BEFE-BEB0F3FA2195}" type="datetimeFigureOut">
              <a:rPr lang="cs-CZ" smtClean="0"/>
              <a:pPr/>
              <a:t>5.5.2014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fld id="{5CCC47E6-C842-4AB1-BEFE-BEB0F3FA2195}" type="datetimeFigureOut">
              <a:rPr lang="cs-CZ" smtClean="0"/>
              <a:pPr/>
              <a:t>5.5.2014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AB066F7-90A8-486F-A2C3-F9A8AD5DB579}" type="slidenum">
              <a:rPr lang="cs-CZ" smtClean="0"/>
              <a:pPr/>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5CCC47E6-C842-4AB1-BEFE-BEB0F3FA2195}" type="datetimeFigureOut">
              <a:rPr lang="cs-CZ" smtClean="0"/>
              <a:pPr/>
              <a:t>5.5.2014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fld id="{5CCC47E6-C842-4AB1-BEFE-BEB0F3FA2195}" type="datetimeFigureOut">
              <a:rPr lang="cs-CZ" smtClean="0"/>
              <a:pPr/>
              <a:t>5.5.2014</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fld id="{5CCC47E6-C842-4AB1-BEFE-BEB0F3FA2195}" type="datetimeFigureOut">
              <a:rPr lang="cs-CZ" smtClean="0"/>
              <a:pPr/>
              <a:t>5.5.2014</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C47E6-C842-4AB1-BEFE-BEB0F3FA2195}" type="datetimeFigureOut">
              <a:rPr lang="cs-CZ" smtClean="0"/>
              <a:pPr/>
              <a:t>5.5.2014</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5CCC47E6-C842-4AB1-BEFE-BEB0F3FA2195}" type="datetimeFigureOut">
              <a:rPr lang="cs-CZ" smtClean="0"/>
              <a:pPr/>
              <a:t>5.5.2014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AB066F7-90A8-486F-A2C3-F9A8AD5DB579}"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fld id="{5CCC47E6-C842-4AB1-BEFE-BEB0F3FA2195}" type="datetimeFigureOut">
              <a:rPr lang="cs-CZ" smtClean="0"/>
              <a:pPr/>
              <a:t>5.5.2014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a:xfrm>
            <a:off x="8077200" y="6356350"/>
            <a:ext cx="609600" cy="365125"/>
          </a:xfrm>
        </p:spPr>
        <p:txBody>
          <a:bodyPr/>
          <a:lstStyle/>
          <a:p>
            <a:fld id="{6AB066F7-90A8-486F-A2C3-F9A8AD5DB579}" type="slidenum">
              <a:rPr lang="cs-CZ" smtClean="0"/>
              <a:pPr/>
              <a:t>‹#›</a:t>
            </a:fld>
            <a:endParaRPr lang="cs-C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CCC47E6-C842-4AB1-BEFE-BEB0F3FA2195}" type="datetimeFigureOut">
              <a:rPr lang="cs-CZ" smtClean="0"/>
              <a:pPr/>
              <a:t>5.5.2014</a:t>
            </a:fld>
            <a:endParaRPr lang="cs-C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cs-C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B066F7-90A8-486F-A2C3-F9A8AD5DB579}" type="slidenum">
              <a:rPr lang="cs-CZ" smtClean="0"/>
              <a:pPr/>
              <a:t>‹#›</a:t>
            </a:fld>
            <a:endParaRPr lang="cs-C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tozice.cz/osobnosti"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tozice.cz/osobnost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echtl-vosecek.ucw.cz/cz/cml/fotografie/foto3655.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echtl-vosecek.ucw.cz/en/cml/fotografie/foto0731.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knihovnaslany.cz/kalendarium/2009/03/608/"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echtl-vosecek.ucw.cz/cz/cml/fotografie/foto3348.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echtl-vosecek.ucw.cz/cml/diacky/diacek0136.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pisovatele.cz/" TargetMode="External"/><Relationship Id="rId7" Type="http://schemas.openxmlformats.org/officeDocument/2006/relationships/hyperlink" Target="http://stozice.cz/" TargetMode="External"/><Relationship Id="rId2" Type="http://schemas.openxmlformats.org/officeDocument/2006/relationships/hyperlink" Target="http://cs.wikipedia.org/" TargetMode="External"/><Relationship Id="rId1" Type="http://schemas.openxmlformats.org/officeDocument/2006/relationships/slideLayout" Target="../slideLayouts/slideLayout7.xml"/><Relationship Id="rId6" Type="http://schemas.openxmlformats.org/officeDocument/2006/relationships/hyperlink" Target="http://foto.mapy.cz/" TargetMode="External"/><Relationship Id="rId5" Type="http://schemas.openxmlformats.org/officeDocument/2006/relationships/hyperlink" Target="http://www.knihovnaslany.cz/" TargetMode="External"/><Relationship Id="rId4" Type="http://schemas.openxmlformats.org/officeDocument/2006/relationships/hyperlink" Target="http://sechtl-vosecek.ucw.cz/"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foto.mapy.cz/295018-Altan-v-Holeckovych-sadech"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ovéPole 1"/>
          <p:cNvSpPr txBox="1">
            <a:spLocks noChangeArrowheads="1"/>
          </p:cNvSpPr>
          <p:nvPr/>
        </p:nvSpPr>
        <p:spPr bwMode="auto">
          <a:xfrm>
            <a:off x="1645920" y="171450"/>
            <a:ext cx="5852160" cy="252377"/>
          </a:xfrm>
          <a:prstGeom prst="rect">
            <a:avLst/>
          </a:prstGeom>
          <a:noFill/>
          <a:ln w="9525">
            <a:noFill/>
            <a:miter lim="800000"/>
            <a:headEnd/>
            <a:tailEnd/>
          </a:ln>
        </p:spPr>
        <p:txBody>
          <a:bodyPr lIns="82296" tIns="41148" rIns="82296" bIns="41148">
            <a:spAutoFit/>
          </a:bodyPr>
          <a:lstStyle/>
          <a:p>
            <a:r>
              <a:rPr lang="cs-CZ" sz="1100" dirty="0" smtClean="0">
                <a:latin typeface="Times New Roman - 16"/>
              </a:rPr>
              <a:t>Projekt </a:t>
            </a:r>
            <a:r>
              <a:rPr lang="cs-CZ" sz="1100" dirty="0" smtClean="0">
                <a:solidFill>
                  <a:srgbClr val="000000"/>
                </a:solidFill>
                <a:latin typeface="Times New Roman - 16"/>
              </a:rPr>
              <a:t>: </a:t>
            </a:r>
            <a:r>
              <a:rPr lang="cs-CZ" sz="1100" dirty="0">
                <a:solidFill>
                  <a:srgbClr val="000000"/>
                </a:solidFill>
                <a:latin typeface="Times New Roman - 16"/>
              </a:rPr>
              <a:t>Inovace vybavení   </a:t>
            </a:r>
            <a:r>
              <a:rPr lang="cs-CZ" sz="1100" dirty="0">
                <a:latin typeface="Times New Roman - 16"/>
              </a:rPr>
              <a:t>R</a:t>
            </a:r>
            <a:r>
              <a:rPr lang="cs-CZ" sz="1100" dirty="0" smtClean="0">
                <a:solidFill>
                  <a:srgbClr val="000000"/>
                </a:solidFill>
                <a:latin typeface="Times New Roman - 16"/>
              </a:rPr>
              <a:t>egistrační </a:t>
            </a:r>
            <a:r>
              <a:rPr lang="cs-CZ" sz="1100" dirty="0">
                <a:solidFill>
                  <a:srgbClr val="000000"/>
                </a:solidFill>
                <a:latin typeface="Times New Roman - 16"/>
              </a:rPr>
              <a:t>číslo projektu</a:t>
            </a:r>
            <a:r>
              <a:rPr lang="cs-CZ" sz="1100">
                <a:solidFill>
                  <a:srgbClr val="000000"/>
                </a:solidFill>
                <a:latin typeface="Times New Roman - 16"/>
              </a:rPr>
              <a:t>: </a:t>
            </a:r>
            <a:r>
              <a:rPr lang="cs-CZ" sz="1100" smtClean="0">
                <a:solidFill>
                  <a:srgbClr val="000000"/>
                </a:solidFill>
                <a:latin typeface="Times New Roman - 16"/>
              </a:rPr>
              <a:t>CZ.1.07/1.5.00/34.0325</a:t>
            </a:r>
            <a:endParaRPr lang="cs-CZ" sz="1100" dirty="0">
              <a:solidFill>
                <a:srgbClr val="000000"/>
              </a:solidFill>
              <a:latin typeface="Times New Roman - 16"/>
            </a:endParaRPr>
          </a:p>
        </p:txBody>
      </p:sp>
      <p:sp>
        <p:nvSpPr>
          <p:cNvPr id="2051" name="TextovéPole 2"/>
          <p:cNvSpPr txBox="1">
            <a:spLocks noChangeArrowheads="1"/>
          </p:cNvSpPr>
          <p:nvPr/>
        </p:nvSpPr>
        <p:spPr bwMode="auto">
          <a:xfrm>
            <a:off x="708660" y="434340"/>
            <a:ext cx="7726680" cy="252377"/>
          </a:xfrm>
          <a:prstGeom prst="rect">
            <a:avLst/>
          </a:prstGeom>
          <a:noFill/>
          <a:ln w="9525">
            <a:noFill/>
            <a:miter lim="800000"/>
            <a:headEnd/>
            <a:tailEnd/>
          </a:ln>
        </p:spPr>
        <p:txBody>
          <a:bodyPr lIns="82296" tIns="41148" rIns="82296" bIns="41148">
            <a:spAutoFit/>
          </a:bodyPr>
          <a:lstStyle/>
          <a:p>
            <a:pPr algn="ctr"/>
            <a:r>
              <a:rPr lang="cs-CZ" sz="1100" dirty="0">
                <a:solidFill>
                  <a:srgbClr val="000000"/>
                </a:solidFill>
                <a:latin typeface="Times New Roman - 16"/>
              </a:rPr>
              <a:t>     Příjemce: Gymnázium </a:t>
            </a:r>
            <a:r>
              <a:rPr lang="cs-CZ" sz="1100" dirty="0" err="1">
                <a:solidFill>
                  <a:srgbClr val="000000"/>
                </a:solidFill>
                <a:latin typeface="Times New Roman - 16"/>
              </a:rPr>
              <a:t>Pierra</a:t>
            </a:r>
            <a:r>
              <a:rPr lang="cs-CZ" sz="1100" dirty="0">
                <a:solidFill>
                  <a:srgbClr val="000000"/>
                </a:solidFill>
                <a:latin typeface="Times New Roman - 16"/>
              </a:rPr>
              <a:t> de </a:t>
            </a:r>
            <a:r>
              <a:rPr lang="cs-CZ" sz="1100" dirty="0" err="1">
                <a:solidFill>
                  <a:srgbClr val="000000"/>
                </a:solidFill>
                <a:latin typeface="Times New Roman - 16"/>
              </a:rPr>
              <a:t>Coubertina</a:t>
            </a:r>
            <a:r>
              <a:rPr lang="cs-CZ" sz="1100" dirty="0">
                <a:solidFill>
                  <a:srgbClr val="000000"/>
                </a:solidFill>
                <a:latin typeface="Times New Roman - 16"/>
              </a:rPr>
              <a:t>, Tábor, Náměstí Františka Křižíka 860, 390 01 Tábor</a:t>
            </a:r>
          </a:p>
        </p:txBody>
      </p:sp>
      <p:pic>
        <p:nvPicPr>
          <p:cNvPr id="2052" name="Obrázek 3" descr="Logolink OPVK - oříznutý.jpg"/>
          <p:cNvPicPr>
            <a:picLocks/>
          </p:cNvPicPr>
          <p:nvPr/>
        </p:nvPicPr>
        <p:blipFill>
          <a:blip r:embed="rId2" cstate="print"/>
          <a:srcRect/>
          <a:stretch>
            <a:fillRect/>
          </a:stretch>
        </p:blipFill>
        <p:spPr bwMode="auto">
          <a:xfrm>
            <a:off x="1435894" y="5292090"/>
            <a:ext cx="6272213" cy="1208723"/>
          </a:xfrm>
          <a:prstGeom prst="rect">
            <a:avLst/>
          </a:prstGeom>
          <a:solidFill>
            <a:srgbClr val="000000">
              <a:alpha val="0"/>
            </a:srgbClr>
          </a:solidFill>
          <a:ln w="9525">
            <a:noFill/>
            <a:miter lim="800000"/>
            <a:headEnd/>
            <a:tailEnd/>
          </a:ln>
        </p:spPr>
      </p:pic>
      <p:sp>
        <p:nvSpPr>
          <p:cNvPr id="2053" name="TextovéPole 4"/>
          <p:cNvSpPr txBox="1">
            <a:spLocks noChangeArrowheads="1"/>
          </p:cNvSpPr>
          <p:nvPr/>
        </p:nvSpPr>
        <p:spPr bwMode="auto">
          <a:xfrm>
            <a:off x="788670" y="4869180"/>
            <a:ext cx="7566660" cy="221457"/>
          </a:xfrm>
          <a:prstGeom prst="rect">
            <a:avLst/>
          </a:prstGeom>
          <a:noFill/>
          <a:ln w="9525">
            <a:noFill/>
            <a:miter lim="800000"/>
            <a:headEnd/>
            <a:tailEnd/>
          </a:ln>
        </p:spPr>
        <p:txBody>
          <a:bodyPr lIns="82296" tIns="41148" rIns="82296" bIns="41148">
            <a:spAutoFit/>
          </a:bodyPr>
          <a:lstStyle/>
          <a:p>
            <a:pPr algn="ctr"/>
            <a:r>
              <a:rPr lang="cs-CZ" sz="900" b="1">
                <a:solidFill>
                  <a:srgbClr val="000000"/>
                </a:solidFill>
                <a:latin typeface="Times New Roman - 14"/>
              </a:rPr>
              <a:t>Tento výukový materiál vznikl v rámci Operačního programu Vzdělání pro konkurenceschopnost.</a:t>
            </a:r>
          </a:p>
        </p:txBody>
      </p:sp>
      <p:sp>
        <p:nvSpPr>
          <p:cNvPr id="2054" name="TextovéPole 5"/>
          <p:cNvSpPr txBox="1">
            <a:spLocks noChangeArrowheads="1"/>
          </p:cNvSpPr>
          <p:nvPr/>
        </p:nvSpPr>
        <p:spPr bwMode="auto">
          <a:xfrm>
            <a:off x="0" y="4354830"/>
            <a:ext cx="9304020" cy="360045"/>
          </a:xfrm>
          <a:prstGeom prst="rect">
            <a:avLst/>
          </a:prstGeom>
          <a:noFill/>
          <a:ln w="9525">
            <a:noFill/>
            <a:miter lim="800000"/>
            <a:headEnd/>
            <a:tailEnd/>
          </a:ln>
        </p:spPr>
        <p:txBody>
          <a:bodyPr lIns="82296" tIns="41148" rIns="82296" bIns="41148">
            <a:spAutoFit/>
          </a:bodyPr>
          <a:lstStyle/>
          <a:p>
            <a:pPr algn="ctr"/>
            <a:r>
              <a:rPr lang="cs-CZ" sz="900" b="1" dirty="0">
                <a:latin typeface="Times New Roman - 14"/>
              </a:rPr>
              <a:t>Materiál je určen k bezplatnému používání pro potřeby výuky a vzdělávání na všech typech škol a školských zařízení.</a:t>
            </a:r>
          </a:p>
          <a:p>
            <a:pPr algn="ctr"/>
            <a:r>
              <a:rPr lang="cs-CZ" sz="900" b="1" dirty="0">
                <a:latin typeface="Times New Roman - 14"/>
              </a:rPr>
              <a:t>Jakékoliv další používání podléhá autorskému </a:t>
            </a:r>
            <a:r>
              <a:rPr lang="cs-CZ" sz="900" b="1" dirty="0" smtClean="0">
                <a:latin typeface="Times New Roman - 14"/>
              </a:rPr>
              <a:t>zákonu.</a:t>
            </a:r>
            <a:endParaRPr lang="cs-CZ" sz="900" b="1" dirty="0">
              <a:latin typeface="Times New Roman - 14"/>
            </a:endParaRPr>
          </a:p>
        </p:txBody>
      </p:sp>
      <p:sp>
        <p:nvSpPr>
          <p:cNvPr id="2055" name="TextovéPole 6"/>
          <p:cNvSpPr txBox="1">
            <a:spLocks noChangeArrowheads="1"/>
          </p:cNvSpPr>
          <p:nvPr/>
        </p:nvSpPr>
        <p:spPr bwMode="auto">
          <a:xfrm>
            <a:off x="320040" y="1165860"/>
            <a:ext cx="1714500" cy="252377"/>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rPr>
              <a:t>Autor materiálu:</a:t>
            </a:r>
          </a:p>
        </p:txBody>
      </p:sp>
      <p:sp>
        <p:nvSpPr>
          <p:cNvPr id="2056" name="TextovéPole 7"/>
          <p:cNvSpPr txBox="1">
            <a:spLocks noChangeArrowheads="1"/>
          </p:cNvSpPr>
          <p:nvPr/>
        </p:nvSpPr>
        <p:spPr bwMode="auto">
          <a:xfrm>
            <a:off x="331470" y="902970"/>
            <a:ext cx="1943100" cy="421654"/>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rPr>
              <a:t>Název materiálu:	</a:t>
            </a:r>
          </a:p>
        </p:txBody>
      </p:sp>
      <p:sp>
        <p:nvSpPr>
          <p:cNvPr id="2057" name="TextovéPole 8"/>
          <p:cNvSpPr txBox="1">
            <a:spLocks noChangeArrowheads="1"/>
          </p:cNvSpPr>
          <p:nvPr/>
        </p:nvSpPr>
        <p:spPr bwMode="auto">
          <a:xfrm>
            <a:off x="320040" y="2171700"/>
            <a:ext cx="777240" cy="252377"/>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rPr>
              <a:t>Sada:</a:t>
            </a:r>
          </a:p>
        </p:txBody>
      </p:sp>
      <p:sp>
        <p:nvSpPr>
          <p:cNvPr id="2058" name="TextovéPole 9"/>
          <p:cNvSpPr txBox="1">
            <a:spLocks noChangeArrowheads="1"/>
          </p:cNvSpPr>
          <p:nvPr/>
        </p:nvSpPr>
        <p:spPr bwMode="auto">
          <a:xfrm>
            <a:off x="4932040" y="1908811"/>
            <a:ext cx="2361862" cy="252377"/>
          </a:xfrm>
          <a:prstGeom prst="rect">
            <a:avLst/>
          </a:prstGeom>
          <a:noFill/>
          <a:ln w="9525">
            <a:noFill/>
            <a:miter lim="800000"/>
            <a:headEnd/>
            <a:tailEnd/>
          </a:ln>
        </p:spPr>
        <p:txBody>
          <a:bodyPr wrap="square" lIns="82296" tIns="41148" rIns="82296" bIns="41148">
            <a:spAutoFit/>
          </a:bodyPr>
          <a:lstStyle/>
          <a:p>
            <a:r>
              <a:rPr lang="cs-CZ" sz="1100" dirty="0">
                <a:solidFill>
                  <a:srgbClr val="000000"/>
                </a:solidFill>
                <a:latin typeface="Arial - 16"/>
              </a:rPr>
              <a:t>Předmět</a:t>
            </a:r>
            <a:r>
              <a:rPr lang="cs-CZ" sz="1100" dirty="0" smtClean="0">
                <a:solidFill>
                  <a:srgbClr val="000000"/>
                </a:solidFill>
                <a:latin typeface="Arial - 16"/>
              </a:rPr>
              <a:t>: český jazyk a literatura</a:t>
            </a:r>
            <a:endParaRPr lang="cs-CZ" sz="1100" dirty="0">
              <a:solidFill>
                <a:srgbClr val="00B050"/>
              </a:solidFill>
              <a:latin typeface="Arial - 16"/>
            </a:endParaRPr>
          </a:p>
        </p:txBody>
      </p:sp>
      <p:sp>
        <p:nvSpPr>
          <p:cNvPr id="2059" name="TextovéPole 10"/>
          <p:cNvSpPr txBox="1">
            <a:spLocks noChangeArrowheads="1"/>
          </p:cNvSpPr>
          <p:nvPr/>
        </p:nvSpPr>
        <p:spPr bwMode="auto">
          <a:xfrm>
            <a:off x="320040" y="1645920"/>
            <a:ext cx="1988820" cy="252377"/>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rPr>
              <a:t>Zařazení materiálu:</a:t>
            </a:r>
          </a:p>
        </p:txBody>
      </p:sp>
      <p:sp>
        <p:nvSpPr>
          <p:cNvPr id="2060" name="TextovéPole 11"/>
          <p:cNvSpPr txBox="1">
            <a:spLocks noChangeArrowheads="1"/>
          </p:cNvSpPr>
          <p:nvPr/>
        </p:nvSpPr>
        <p:spPr bwMode="auto">
          <a:xfrm>
            <a:off x="320040" y="1908810"/>
            <a:ext cx="1028700" cy="252377"/>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rPr>
              <a:t>Šablona:</a:t>
            </a:r>
          </a:p>
        </p:txBody>
      </p:sp>
      <p:sp>
        <p:nvSpPr>
          <p:cNvPr id="2061" name="TextovéPole 12"/>
          <p:cNvSpPr txBox="1">
            <a:spLocks noChangeArrowheads="1"/>
          </p:cNvSpPr>
          <p:nvPr/>
        </p:nvSpPr>
        <p:spPr bwMode="auto">
          <a:xfrm>
            <a:off x="5943600" y="2183131"/>
            <a:ext cx="2192796" cy="421654"/>
          </a:xfrm>
          <a:prstGeom prst="rect">
            <a:avLst/>
          </a:prstGeom>
          <a:noFill/>
          <a:ln w="9525">
            <a:noFill/>
            <a:miter lim="800000"/>
            <a:headEnd/>
            <a:tailEnd/>
          </a:ln>
        </p:spPr>
        <p:txBody>
          <a:bodyPr wrap="square" lIns="82296" tIns="41148" rIns="82296" bIns="41148">
            <a:spAutoFit/>
          </a:bodyPr>
          <a:lstStyle/>
          <a:p>
            <a:endParaRPr lang="cs-CZ" sz="1100" dirty="0" smtClean="0">
              <a:solidFill>
                <a:srgbClr val="000000"/>
              </a:solidFill>
              <a:latin typeface="Arial - 16"/>
            </a:endParaRPr>
          </a:p>
          <a:p>
            <a:r>
              <a:rPr lang="cs-CZ" sz="1100" dirty="0" smtClean="0">
                <a:solidFill>
                  <a:srgbClr val="000000"/>
                </a:solidFill>
                <a:latin typeface="Arial - 16"/>
              </a:rPr>
              <a:t>Číslo </a:t>
            </a:r>
            <a:r>
              <a:rPr lang="cs-CZ" sz="1100" dirty="0">
                <a:solidFill>
                  <a:srgbClr val="000000"/>
                </a:solidFill>
                <a:latin typeface="Arial - 16"/>
              </a:rPr>
              <a:t>DUM</a:t>
            </a:r>
            <a:r>
              <a:rPr lang="cs-CZ" sz="1100" dirty="0" smtClean="0">
                <a:solidFill>
                  <a:srgbClr val="000000"/>
                </a:solidFill>
                <a:latin typeface="Arial - 16"/>
              </a:rPr>
              <a:t>: 07</a:t>
            </a:r>
            <a:endParaRPr lang="cs-CZ" sz="1100" dirty="0">
              <a:solidFill>
                <a:srgbClr val="00B050"/>
              </a:solidFill>
              <a:latin typeface="Arial - 16"/>
            </a:endParaRPr>
          </a:p>
        </p:txBody>
      </p:sp>
      <p:sp>
        <p:nvSpPr>
          <p:cNvPr id="2062" name="TextovéPole 13"/>
          <p:cNvSpPr txBox="1">
            <a:spLocks noChangeArrowheads="1"/>
          </p:cNvSpPr>
          <p:nvPr/>
        </p:nvSpPr>
        <p:spPr bwMode="auto">
          <a:xfrm>
            <a:off x="320040" y="2651760"/>
            <a:ext cx="2766060" cy="252377"/>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rPr>
              <a:t>Ověření materiálu ve výuce:</a:t>
            </a:r>
          </a:p>
        </p:txBody>
      </p:sp>
      <p:sp>
        <p:nvSpPr>
          <p:cNvPr id="2063" name="TextovéPole 14"/>
          <p:cNvSpPr txBox="1">
            <a:spLocks noChangeArrowheads="1"/>
          </p:cNvSpPr>
          <p:nvPr/>
        </p:nvSpPr>
        <p:spPr bwMode="auto">
          <a:xfrm>
            <a:off x="320040" y="2914650"/>
            <a:ext cx="1554480" cy="252377"/>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rPr>
              <a:t>Datum ověření:</a:t>
            </a:r>
          </a:p>
        </p:txBody>
      </p:sp>
      <p:sp>
        <p:nvSpPr>
          <p:cNvPr id="2064" name="TextovéPole 15"/>
          <p:cNvSpPr txBox="1">
            <a:spLocks noChangeArrowheads="1"/>
          </p:cNvSpPr>
          <p:nvPr/>
        </p:nvSpPr>
        <p:spPr bwMode="auto">
          <a:xfrm>
            <a:off x="320040" y="3429000"/>
            <a:ext cx="777240" cy="252377"/>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rPr>
              <a:t>Třída:</a:t>
            </a:r>
          </a:p>
        </p:txBody>
      </p:sp>
      <p:sp>
        <p:nvSpPr>
          <p:cNvPr id="2065" name="TextovéPole 16"/>
          <p:cNvSpPr txBox="1">
            <a:spLocks noChangeArrowheads="1"/>
          </p:cNvSpPr>
          <p:nvPr/>
        </p:nvSpPr>
        <p:spPr bwMode="auto">
          <a:xfrm>
            <a:off x="320040" y="3177540"/>
            <a:ext cx="1577340" cy="252377"/>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rPr>
              <a:t>Ověřující učitel:</a:t>
            </a:r>
          </a:p>
        </p:txBody>
      </p:sp>
      <p:sp>
        <p:nvSpPr>
          <p:cNvPr id="2066" name="TextovéPole 17"/>
          <p:cNvSpPr txBox="1">
            <a:spLocks noChangeArrowheads="1"/>
          </p:cNvSpPr>
          <p:nvPr/>
        </p:nvSpPr>
        <p:spPr bwMode="auto">
          <a:xfrm>
            <a:off x="2160269" y="902970"/>
            <a:ext cx="1374815" cy="252377"/>
          </a:xfrm>
          <a:prstGeom prst="rect">
            <a:avLst/>
          </a:prstGeom>
          <a:noFill/>
          <a:ln w="9525">
            <a:noFill/>
            <a:miter lim="800000"/>
            <a:headEnd/>
            <a:tailEnd/>
          </a:ln>
        </p:spPr>
        <p:txBody>
          <a:bodyPr wrap="square" lIns="82296" tIns="41148" rIns="82296" bIns="41148">
            <a:spAutoFit/>
          </a:bodyPr>
          <a:lstStyle/>
          <a:p>
            <a:r>
              <a:rPr lang="cs-CZ" sz="1100" smtClean="0">
                <a:solidFill>
                  <a:srgbClr val="000000"/>
                </a:solidFill>
                <a:latin typeface="Arial - 16"/>
              </a:rPr>
              <a:t>Josef Holeček</a:t>
            </a:r>
            <a:endParaRPr lang="cs-CZ" sz="1100" dirty="0">
              <a:solidFill>
                <a:srgbClr val="000000"/>
              </a:solidFill>
              <a:latin typeface="Arial - 16"/>
            </a:endParaRPr>
          </a:p>
        </p:txBody>
      </p:sp>
      <p:sp>
        <p:nvSpPr>
          <p:cNvPr id="2067" name="TextovéPole 18"/>
          <p:cNvSpPr txBox="1">
            <a:spLocks noChangeArrowheads="1"/>
          </p:cNvSpPr>
          <p:nvPr/>
        </p:nvSpPr>
        <p:spPr bwMode="auto">
          <a:xfrm>
            <a:off x="2160270" y="1165860"/>
            <a:ext cx="1600200" cy="252377"/>
          </a:xfrm>
          <a:prstGeom prst="rect">
            <a:avLst/>
          </a:prstGeom>
          <a:noFill/>
          <a:ln w="9525">
            <a:noFill/>
            <a:miter lim="800000"/>
            <a:headEnd/>
            <a:tailEnd/>
          </a:ln>
        </p:spPr>
        <p:txBody>
          <a:bodyPr lIns="82296" tIns="41148" rIns="82296" bIns="41148">
            <a:spAutoFit/>
          </a:bodyPr>
          <a:lstStyle/>
          <a:p>
            <a:r>
              <a:rPr lang="cs-CZ" sz="1100" dirty="0" smtClean="0">
                <a:latin typeface="Arial - 16"/>
              </a:rPr>
              <a:t>Mgr. Zuzana Lukešová</a:t>
            </a:r>
            <a:endParaRPr lang="cs-CZ" sz="1100" dirty="0">
              <a:latin typeface="Arial - 16"/>
            </a:endParaRPr>
          </a:p>
        </p:txBody>
      </p:sp>
      <p:sp>
        <p:nvSpPr>
          <p:cNvPr id="2068" name="TextovéPole 19"/>
          <p:cNvSpPr txBox="1">
            <a:spLocks noChangeArrowheads="1"/>
          </p:cNvSpPr>
          <p:nvPr/>
        </p:nvSpPr>
        <p:spPr bwMode="auto">
          <a:xfrm>
            <a:off x="1120140" y="1908810"/>
            <a:ext cx="4663440" cy="252377"/>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rPr>
              <a:t>Inovace a zkvalitnění výuky prostřednictvím ICT (III/2)</a:t>
            </a:r>
          </a:p>
        </p:txBody>
      </p:sp>
      <p:sp>
        <p:nvSpPr>
          <p:cNvPr id="2069" name="TextovéPole 20"/>
          <p:cNvSpPr txBox="1">
            <a:spLocks noChangeArrowheads="1"/>
          </p:cNvSpPr>
          <p:nvPr/>
        </p:nvSpPr>
        <p:spPr bwMode="auto">
          <a:xfrm>
            <a:off x="7246620" y="1908810"/>
            <a:ext cx="1623060" cy="252377"/>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rPr>
              <a:t> ročník</a:t>
            </a:r>
            <a:r>
              <a:rPr lang="cs-CZ" sz="1100" dirty="0" smtClean="0">
                <a:solidFill>
                  <a:srgbClr val="000000"/>
                </a:solidFill>
                <a:latin typeface="Arial - 16"/>
              </a:rPr>
              <a:t>: třetí</a:t>
            </a:r>
            <a:endParaRPr lang="cs-CZ" sz="1100" dirty="0">
              <a:solidFill>
                <a:srgbClr val="00B050"/>
              </a:solidFill>
              <a:latin typeface="Arial - 16"/>
            </a:endParaRPr>
          </a:p>
        </p:txBody>
      </p:sp>
      <p:sp>
        <p:nvSpPr>
          <p:cNvPr id="2070" name="TextovéPole 21"/>
          <p:cNvSpPr txBox="1">
            <a:spLocks noChangeArrowheads="1"/>
          </p:cNvSpPr>
          <p:nvPr/>
        </p:nvSpPr>
        <p:spPr bwMode="auto">
          <a:xfrm>
            <a:off x="1120140" y="2171701"/>
            <a:ext cx="2414945" cy="252377"/>
          </a:xfrm>
          <a:prstGeom prst="rect">
            <a:avLst/>
          </a:prstGeom>
          <a:noFill/>
          <a:ln w="9525">
            <a:noFill/>
            <a:miter lim="800000"/>
            <a:headEnd/>
            <a:tailEnd/>
          </a:ln>
        </p:spPr>
        <p:txBody>
          <a:bodyPr wrap="square" lIns="82296" tIns="41148" rIns="82296" bIns="41148">
            <a:spAutoFit/>
          </a:bodyPr>
          <a:lstStyle/>
          <a:p>
            <a:r>
              <a:rPr lang="cs-CZ" sz="1100" dirty="0" smtClean="0">
                <a:latin typeface="Arial - 16"/>
              </a:rPr>
              <a:t>32_ Č _1</a:t>
            </a:r>
            <a:endParaRPr lang="cs-CZ" sz="1100" dirty="0">
              <a:latin typeface="Arial - 16"/>
            </a:endParaRPr>
          </a:p>
        </p:txBody>
      </p:sp>
      <p:sp>
        <p:nvSpPr>
          <p:cNvPr id="2071" name="TextovéPole 22"/>
          <p:cNvSpPr txBox="1">
            <a:spLocks noChangeArrowheads="1"/>
          </p:cNvSpPr>
          <p:nvPr/>
        </p:nvSpPr>
        <p:spPr bwMode="auto">
          <a:xfrm>
            <a:off x="7246620" y="2148840"/>
            <a:ext cx="1188720" cy="421654"/>
          </a:xfrm>
          <a:prstGeom prst="rect">
            <a:avLst/>
          </a:prstGeom>
          <a:noFill/>
          <a:ln w="9525">
            <a:noFill/>
            <a:miter lim="800000"/>
            <a:headEnd/>
            <a:tailEnd/>
          </a:ln>
        </p:spPr>
        <p:txBody>
          <a:bodyPr lIns="82296" tIns="41148" rIns="82296" bIns="41148">
            <a:spAutoFit/>
          </a:bodyPr>
          <a:lstStyle/>
          <a:p>
            <a:endParaRPr lang="cs-CZ" sz="1100" dirty="0">
              <a:solidFill>
                <a:srgbClr val="000000"/>
              </a:solidFill>
              <a:latin typeface="Arial - 16"/>
            </a:endParaRPr>
          </a:p>
          <a:p>
            <a:endParaRPr lang="cs-CZ" sz="1100" dirty="0">
              <a:solidFill>
                <a:srgbClr val="000000"/>
              </a:solidFill>
              <a:latin typeface="Arial - 16"/>
            </a:endParaRPr>
          </a:p>
        </p:txBody>
      </p:sp>
      <p:sp>
        <p:nvSpPr>
          <p:cNvPr id="2072" name="TextovéPole 23"/>
          <p:cNvSpPr txBox="1">
            <a:spLocks noChangeArrowheads="1"/>
          </p:cNvSpPr>
          <p:nvPr/>
        </p:nvSpPr>
        <p:spPr bwMode="auto">
          <a:xfrm>
            <a:off x="2160270" y="3166110"/>
            <a:ext cx="1600200" cy="252377"/>
          </a:xfrm>
          <a:prstGeom prst="rect">
            <a:avLst/>
          </a:prstGeom>
          <a:noFill/>
          <a:ln w="9525">
            <a:noFill/>
            <a:miter lim="800000"/>
            <a:headEnd/>
            <a:tailEnd/>
          </a:ln>
        </p:spPr>
        <p:txBody>
          <a:bodyPr lIns="82296" tIns="41148" rIns="82296" bIns="41148">
            <a:spAutoFit/>
          </a:bodyPr>
          <a:lstStyle/>
          <a:p>
            <a:r>
              <a:rPr lang="cs-CZ" sz="1100" dirty="0" smtClean="0">
                <a:latin typeface="Arial - 16"/>
              </a:rPr>
              <a:t>Mgr. Zuzana Lukešová</a:t>
            </a:r>
            <a:endParaRPr lang="cs-CZ" sz="1100" dirty="0">
              <a:latin typeface="Arial - 16"/>
            </a:endParaRPr>
          </a:p>
        </p:txBody>
      </p:sp>
      <p:sp>
        <p:nvSpPr>
          <p:cNvPr id="2073" name="TextovéPole 24"/>
          <p:cNvSpPr txBox="1">
            <a:spLocks noChangeArrowheads="1"/>
          </p:cNvSpPr>
          <p:nvPr/>
        </p:nvSpPr>
        <p:spPr bwMode="auto">
          <a:xfrm>
            <a:off x="2160270" y="3429000"/>
            <a:ext cx="3124609" cy="252377"/>
          </a:xfrm>
          <a:prstGeom prst="rect">
            <a:avLst/>
          </a:prstGeom>
          <a:noFill/>
          <a:ln w="9525">
            <a:noFill/>
            <a:miter lim="800000"/>
            <a:headEnd/>
            <a:tailEnd/>
          </a:ln>
        </p:spPr>
        <p:txBody>
          <a:bodyPr wrap="square" lIns="82296" tIns="41148" rIns="82296" bIns="41148">
            <a:spAutoFit/>
          </a:bodyPr>
          <a:lstStyle/>
          <a:p>
            <a:r>
              <a:rPr lang="cs-CZ" sz="1100" dirty="0" smtClean="0">
                <a:latin typeface="Arial - 16"/>
              </a:rPr>
              <a:t>5. A</a:t>
            </a:r>
            <a:endParaRPr lang="cs-CZ" sz="1100" dirty="0">
              <a:latin typeface="Arial - 16"/>
            </a:endParaRPr>
          </a:p>
        </p:txBody>
      </p:sp>
      <p:sp>
        <p:nvSpPr>
          <p:cNvPr id="2074" name="TextovéPole 25"/>
          <p:cNvSpPr txBox="1">
            <a:spLocks noChangeArrowheads="1"/>
          </p:cNvSpPr>
          <p:nvPr/>
        </p:nvSpPr>
        <p:spPr bwMode="auto">
          <a:xfrm>
            <a:off x="2160269" y="2914650"/>
            <a:ext cx="1374815" cy="252377"/>
          </a:xfrm>
          <a:prstGeom prst="rect">
            <a:avLst/>
          </a:prstGeom>
          <a:noFill/>
          <a:ln w="9525">
            <a:noFill/>
            <a:miter lim="800000"/>
            <a:headEnd/>
            <a:tailEnd/>
          </a:ln>
        </p:spPr>
        <p:txBody>
          <a:bodyPr wrap="square" lIns="82296" tIns="41148" rIns="82296" bIns="41148">
            <a:spAutoFit/>
          </a:bodyPr>
          <a:lstStyle/>
          <a:p>
            <a:r>
              <a:rPr lang="cs-CZ" sz="1100" dirty="0" smtClean="0">
                <a:solidFill>
                  <a:srgbClr val="000000"/>
                </a:solidFill>
                <a:latin typeface="Arial - 16"/>
              </a:rPr>
              <a:t>22. 1. 2013</a:t>
            </a:r>
            <a:endParaRPr lang="cs-CZ" sz="1100" dirty="0">
              <a:solidFill>
                <a:srgbClr val="000000"/>
              </a:solidFill>
              <a:latin typeface="Arial - 16"/>
            </a:endParaRPr>
          </a:p>
        </p:txBody>
      </p:sp>
    </p:spTree>
    <p:extLst>
      <p:ext uri="{BB962C8B-B14F-4D97-AF65-F5344CB8AC3E}">
        <p14:creationId xmlns:p14="http://schemas.microsoft.com/office/powerpoint/2010/main" val="1564627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život</a:t>
            </a:r>
            <a:endParaRPr lang="cs-CZ" dirty="0"/>
          </a:p>
        </p:txBody>
      </p:sp>
      <p:sp>
        <p:nvSpPr>
          <p:cNvPr id="3" name="Zástupný symbol pro obsah 2"/>
          <p:cNvSpPr>
            <a:spLocks noGrp="1"/>
          </p:cNvSpPr>
          <p:nvPr>
            <p:ph idx="1"/>
          </p:nvPr>
        </p:nvSpPr>
        <p:spPr/>
        <p:txBody>
          <a:bodyPr>
            <a:normAutofit/>
          </a:bodyPr>
          <a:lstStyle/>
          <a:p>
            <a:pPr algn="just"/>
            <a:r>
              <a:rPr lang="cs-CZ" sz="4400" dirty="0" smtClean="0"/>
              <a:t>Po studiu </a:t>
            </a:r>
            <a:r>
              <a:rPr lang="cs-CZ" sz="4400" dirty="0"/>
              <a:t>pracoval v Záhřebu jako </a:t>
            </a:r>
            <a:r>
              <a:rPr lang="cs-CZ" sz="4400" dirty="0" smtClean="0"/>
              <a:t>vychovatel</a:t>
            </a:r>
          </a:p>
          <a:p>
            <a:pPr algn="just"/>
            <a:r>
              <a:rPr lang="cs-CZ" sz="4400" dirty="0" smtClean="0"/>
              <a:t>Pracoval </a:t>
            </a:r>
            <a:r>
              <a:rPr lang="cs-CZ" sz="4400" dirty="0"/>
              <a:t>v redakci Národních </a:t>
            </a:r>
            <a:r>
              <a:rPr lang="cs-CZ" sz="4400" dirty="0" smtClean="0"/>
              <a:t>listů</a:t>
            </a:r>
            <a:endParaRPr lang="cs-CZ" sz="4400" dirty="0"/>
          </a:p>
          <a:p>
            <a:pPr algn="just"/>
            <a:r>
              <a:rPr lang="cs-CZ" sz="4400" dirty="0"/>
              <a:t>P</a:t>
            </a:r>
            <a:r>
              <a:rPr lang="cs-CZ" sz="4400" dirty="0" smtClean="0"/>
              <a:t>řekládal </a:t>
            </a:r>
            <a:r>
              <a:rPr lang="cs-CZ" sz="4400" dirty="0"/>
              <a:t>slovanský a finský </a:t>
            </a:r>
            <a:r>
              <a:rPr lang="cs-CZ" sz="4400" dirty="0" smtClean="0"/>
              <a:t>folklor</a:t>
            </a:r>
            <a:endParaRPr lang="cs-CZ" sz="4400" dirty="0"/>
          </a:p>
          <a:p>
            <a:pPr algn="just"/>
            <a:endParaRPr lang="cs-CZ" dirty="0"/>
          </a:p>
        </p:txBody>
      </p:sp>
    </p:spTree>
    <p:extLst>
      <p:ext uri="{BB962C8B-B14F-4D97-AF65-F5344CB8AC3E}">
        <p14:creationId xmlns:p14="http://schemas.microsoft.com/office/powerpoint/2010/main" val="14649955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život</a:t>
            </a:r>
            <a:endParaRPr lang="cs-CZ" dirty="0"/>
          </a:p>
        </p:txBody>
      </p:sp>
      <p:sp>
        <p:nvSpPr>
          <p:cNvPr id="3" name="Zástupný symbol pro obsah 2"/>
          <p:cNvSpPr>
            <a:spLocks noGrp="1"/>
          </p:cNvSpPr>
          <p:nvPr>
            <p:ph idx="1"/>
          </p:nvPr>
        </p:nvSpPr>
        <p:spPr/>
        <p:txBody>
          <a:bodyPr>
            <a:normAutofit fontScale="92500" lnSpcReduction="20000"/>
          </a:bodyPr>
          <a:lstStyle/>
          <a:p>
            <a:pPr algn="just"/>
            <a:r>
              <a:rPr lang="cs-CZ" sz="3600" dirty="0"/>
              <a:t>Byl velkým zastáncem </a:t>
            </a:r>
            <a:r>
              <a:rPr lang="cs-CZ" sz="3600" dirty="0" smtClean="0"/>
              <a:t>Slovanů</a:t>
            </a:r>
            <a:endParaRPr lang="cs-CZ" sz="3600" dirty="0"/>
          </a:p>
          <a:p>
            <a:pPr algn="just"/>
            <a:r>
              <a:rPr lang="cs-CZ" sz="3600" dirty="0"/>
              <a:t>R</a:t>
            </a:r>
            <a:r>
              <a:rPr lang="cs-CZ" sz="3600" dirty="0" smtClean="0"/>
              <a:t>oku</a:t>
            </a:r>
            <a:r>
              <a:rPr lang="cs-CZ" sz="3600" dirty="0"/>
              <a:t> 1887 </a:t>
            </a:r>
            <a:r>
              <a:rPr lang="cs-CZ" sz="3600" dirty="0" smtClean="0"/>
              <a:t>cestoval po Rusku</a:t>
            </a:r>
            <a:r>
              <a:rPr lang="cs-CZ" sz="3600" dirty="0"/>
              <a:t> a v roce 1889 se dostal do </a:t>
            </a:r>
            <a:r>
              <a:rPr lang="cs-CZ" sz="3600" dirty="0" smtClean="0"/>
              <a:t>Malé Asie</a:t>
            </a:r>
            <a:r>
              <a:rPr lang="cs-CZ" sz="3600" dirty="0"/>
              <a:t> a </a:t>
            </a:r>
            <a:r>
              <a:rPr lang="cs-CZ" sz="3600" dirty="0" smtClean="0"/>
              <a:t>Cařihradu</a:t>
            </a:r>
            <a:endParaRPr lang="cs-CZ" sz="3600" dirty="0"/>
          </a:p>
          <a:p>
            <a:pPr algn="just"/>
            <a:r>
              <a:rPr lang="cs-CZ" sz="3600" dirty="0"/>
              <a:t>Od roku 1895 až do své smrti žil na Smíchově </a:t>
            </a:r>
            <a:endParaRPr lang="cs-CZ" sz="3600" dirty="0" smtClean="0"/>
          </a:p>
          <a:p>
            <a:pPr algn="just"/>
            <a:r>
              <a:rPr lang="cs-CZ" sz="3600" dirty="0" smtClean="0"/>
              <a:t>Ulice, kde žil, byla </a:t>
            </a:r>
            <a:r>
              <a:rPr lang="cs-CZ" sz="3600" dirty="0"/>
              <a:t>5. března 1923, ještě za jeho života, pojmenována po něm jako Holečkova a toto jméno </a:t>
            </a:r>
            <a:r>
              <a:rPr lang="cs-CZ" sz="3600" dirty="0" smtClean="0"/>
              <a:t>nese dodnes</a:t>
            </a:r>
            <a:endParaRPr lang="cs-CZ" sz="3600" dirty="0"/>
          </a:p>
          <a:p>
            <a:pPr algn="just"/>
            <a:endParaRPr lang="cs-CZ" dirty="0"/>
          </a:p>
        </p:txBody>
      </p:sp>
    </p:spTree>
    <p:extLst>
      <p:ext uri="{BB962C8B-B14F-4D97-AF65-F5344CB8AC3E}">
        <p14:creationId xmlns:p14="http://schemas.microsoft.com/office/powerpoint/2010/main" val="382873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dílo</a:t>
            </a:r>
            <a:endParaRPr lang="cs-CZ" dirty="0"/>
          </a:p>
        </p:txBody>
      </p:sp>
      <p:sp>
        <p:nvSpPr>
          <p:cNvPr id="3" name="Zástupný symbol pro obsah 2"/>
          <p:cNvSpPr>
            <a:spLocks noGrp="1"/>
          </p:cNvSpPr>
          <p:nvPr>
            <p:ph idx="1"/>
          </p:nvPr>
        </p:nvSpPr>
        <p:spPr/>
        <p:txBody>
          <a:bodyPr>
            <a:noAutofit/>
          </a:bodyPr>
          <a:lstStyle/>
          <a:p>
            <a:r>
              <a:rPr lang="cs-CZ" sz="4000" u="sng" dirty="0" smtClean="0"/>
              <a:t>Poezie</a:t>
            </a:r>
            <a:r>
              <a:rPr lang="cs-CZ" sz="4000" u="sng" dirty="0"/>
              <a:t>:</a:t>
            </a:r>
            <a:r>
              <a:rPr lang="cs-CZ" sz="4000" dirty="0"/>
              <a:t/>
            </a:r>
            <a:br>
              <a:rPr lang="cs-CZ" sz="4000" dirty="0"/>
            </a:br>
            <a:r>
              <a:rPr lang="cs-CZ" sz="4000" dirty="0" err="1" smtClean="0"/>
              <a:t>Sokolovič</a:t>
            </a:r>
            <a:r>
              <a:rPr lang="cs-CZ" sz="4000" dirty="0"/>
              <a:t> - </a:t>
            </a:r>
            <a:r>
              <a:rPr lang="cs-CZ" sz="4000" dirty="0" smtClean="0"/>
              <a:t>1922</a:t>
            </a:r>
          </a:p>
          <a:p>
            <a:r>
              <a:rPr lang="cs-CZ" sz="4000" u="sng" dirty="0" smtClean="0"/>
              <a:t>Próza</a:t>
            </a:r>
            <a:r>
              <a:rPr lang="cs-CZ" sz="4000" u="sng" dirty="0"/>
              <a:t>:</a:t>
            </a:r>
            <a:r>
              <a:rPr lang="cs-CZ" sz="4000" dirty="0"/>
              <a:t/>
            </a:r>
            <a:br>
              <a:rPr lang="cs-CZ" sz="4000" dirty="0"/>
            </a:br>
            <a:r>
              <a:rPr lang="cs-CZ" sz="4000" dirty="0" smtClean="0"/>
              <a:t>Naši</a:t>
            </a:r>
            <a:r>
              <a:rPr lang="cs-CZ" sz="4000" dirty="0"/>
              <a:t> </a:t>
            </a:r>
          </a:p>
          <a:p>
            <a:r>
              <a:rPr lang="cs-CZ" sz="4000" u="sng" dirty="0"/>
              <a:t>Vzpomínky:</a:t>
            </a:r>
            <a:r>
              <a:rPr lang="cs-CZ" sz="4000" dirty="0"/>
              <a:t/>
            </a:r>
            <a:br>
              <a:rPr lang="cs-CZ" sz="4000" dirty="0"/>
            </a:br>
            <a:r>
              <a:rPr lang="cs-CZ" sz="4000" dirty="0"/>
              <a:t>Pero - 1922 - 25</a:t>
            </a:r>
            <a:br>
              <a:rPr lang="cs-CZ" sz="4000" dirty="0"/>
            </a:br>
            <a:r>
              <a:rPr lang="cs-CZ" sz="4000" dirty="0"/>
              <a:t>Má svépomoc - 1931</a:t>
            </a:r>
            <a:br>
              <a:rPr lang="cs-CZ" sz="4000" dirty="0"/>
            </a:br>
            <a:endParaRPr lang="cs-CZ" sz="4000" dirty="0"/>
          </a:p>
        </p:txBody>
      </p:sp>
    </p:spTree>
    <p:extLst>
      <p:ext uri="{BB962C8B-B14F-4D97-AF65-F5344CB8AC3E}">
        <p14:creationId xmlns:p14="http://schemas.microsoft.com/office/powerpoint/2010/main" val="408041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dílo</a:t>
            </a:r>
          </a:p>
        </p:txBody>
      </p:sp>
      <p:sp>
        <p:nvSpPr>
          <p:cNvPr id="3" name="Zástupný symbol pro obsah 2"/>
          <p:cNvSpPr>
            <a:spLocks noGrp="1"/>
          </p:cNvSpPr>
          <p:nvPr>
            <p:ph idx="1"/>
          </p:nvPr>
        </p:nvSpPr>
        <p:spPr/>
        <p:txBody>
          <a:bodyPr>
            <a:normAutofit lnSpcReduction="10000"/>
          </a:bodyPr>
          <a:lstStyle/>
          <a:p>
            <a:r>
              <a:rPr lang="cs-CZ" u="sng" dirty="0"/>
              <a:t>Publicistické práce:</a:t>
            </a:r>
            <a:r>
              <a:rPr lang="cs-CZ" dirty="0"/>
              <a:t/>
            </a:r>
            <a:br>
              <a:rPr lang="cs-CZ" dirty="0"/>
            </a:br>
            <a:r>
              <a:rPr lang="cs-CZ" dirty="0"/>
              <a:t>Černá Hora - 1876</a:t>
            </a:r>
            <a:br>
              <a:rPr lang="cs-CZ" dirty="0"/>
            </a:br>
            <a:r>
              <a:rPr lang="cs-CZ" dirty="0"/>
              <a:t>Za svobodu - 1878 - 80, 3 svazky</a:t>
            </a:r>
            <a:br>
              <a:rPr lang="cs-CZ" dirty="0"/>
            </a:br>
            <a:r>
              <a:rPr lang="cs-CZ" dirty="0"/>
              <a:t>Podejme ruku Slovákům! - 1880</a:t>
            </a:r>
            <a:br>
              <a:rPr lang="cs-CZ" dirty="0"/>
            </a:br>
            <a:r>
              <a:rPr lang="cs-CZ" dirty="0"/>
              <a:t>Zrcadlo naší národní společnosti - 1881</a:t>
            </a:r>
            <a:br>
              <a:rPr lang="cs-CZ" dirty="0"/>
            </a:br>
            <a:r>
              <a:rPr lang="cs-CZ" dirty="0" err="1"/>
              <a:t>Ruskočeské</a:t>
            </a:r>
            <a:r>
              <a:rPr lang="cs-CZ" dirty="0"/>
              <a:t> kapitoly - 1891</a:t>
            </a:r>
            <a:br>
              <a:rPr lang="cs-CZ" dirty="0"/>
            </a:br>
            <a:r>
              <a:rPr lang="cs-CZ" dirty="0"/>
              <a:t>Zájezd na Rus - 1896 - 1903</a:t>
            </a:r>
            <a:br>
              <a:rPr lang="cs-CZ" dirty="0"/>
            </a:br>
            <a:r>
              <a:rPr lang="cs-CZ" dirty="0"/>
              <a:t>Bosna a Hercegovina za okupace - 1901</a:t>
            </a:r>
            <a:br>
              <a:rPr lang="cs-CZ" dirty="0"/>
            </a:br>
            <a:r>
              <a:rPr lang="cs-CZ" dirty="0"/>
              <a:t>Česká šlechta - 1918</a:t>
            </a:r>
            <a:br>
              <a:rPr lang="cs-CZ" dirty="0"/>
            </a:br>
            <a:r>
              <a:rPr lang="cs-CZ" dirty="0"/>
              <a:t>Národní moudrost - 1919</a:t>
            </a:r>
            <a:br>
              <a:rPr lang="cs-CZ" dirty="0"/>
            </a:br>
            <a:r>
              <a:rPr lang="cs-CZ" dirty="0"/>
              <a:t>Selství - 1928</a:t>
            </a:r>
          </a:p>
        </p:txBody>
      </p:sp>
    </p:spTree>
    <p:extLst>
      <p:ext uri="{BB962C8B-B14F-4D97-AF65-F5344CB8AC3E}">
        <p14:creationId xmlns:p14="http://schemas.microsoft.com/office/powerpoint/2010/main" val="609021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dílo</a:t>
            </a:r>
          </a:p>
        </p:txBody>
      </p:sp>
      <p:sp>
        <p:nvSpPr>
          <p:cNvPr id="3" name="Zástupný symbol pro obsah 2"/>
          <p:cNvSpPr>
            <a:spLocks noGrp="1"/>
          </p:cNvSpPr>
          <p:nvPr>
            <p:ph idx="1"/>
          </p:nvPr>
        </p:nvSpPr>
        <p:spPr/>
        <p:txBody>
          <a:bodyPr>
            <a:noAutofit/>
          </a:bodyPr>
          <a:lstStyle/>
          <a:p>
            <a:r>
              <a:rPr lang="cs-CZ" sz="3600" u="sng" dirty="0"/>
              <a:t>Překlady:</a:t>
            </a:r>
            <a:r>
              <a:rPr lang="cs-CZ" sz="3600" dirty="0"/>
              <a:t/>
            </a:r>
            <a:br>
              <a:rPr lang="cs-CZ" sz="3600" dirty="0"/>
            </a:br>
            <a:r>
              <a:rPr lang="cs-CZ" sz="3600" dirty="0"/>
              <a:t>Junácké písně národa bulharského - 1874 - 75, 2 svazky</a:t>
            </a:r>
            <a:br>
              <a:rPr lang="cs-CZ" sz="3600" dirty="0"/>
            </a:br>
            <a:r>
              <a:rPr lang="cs-CZ" sz="3600" dirty="0" err="1"/>
              <a:t>Kalevala</a:t>
            </a:r>
            <a:r>
              <a:rPr lang="cs-CZ" sz="3600" dirty="0"/>
              <a:t> - 1894 - 96, rozsáhlý finský epos z 19. </a:t>
            </a:r>
            <a:r>
              <a:rPr lang="cs-CZ" sz="3600" dirty="0" smtClean="0"/>
              <a:t>století, jedná se o jediný český </a:t>
            </a:r>
            <a:r>
              <a:rPr lang="cs-CZ" sz="3600" dirty="0"/>
              <a:t>překlad </a:t>
            </a:r>
            <a:r>
              <a:rPr lang="cs-CZ" sz="3600" dirty="0" smtClean="0"/>
              <a:t>díla</a:t>
            </a:r>
            <a:r>
              <a:rPr lang="cs-CZ" sz="3600" dirty="0"/>
              <a:t/>
            </a:r>
            <a:br>
              <a:rPr lang="cs-CZ" sz="3600" dirty="0"/>
            </a:br>
            <a:r>
              <a:rPr lang="cs-CZ" sz="3600" dirty="0"/>
              <a:t>Srbská národní epika - 1909 - 26, svazky</a:t>
            </a:r>
          </a:p>
        </p:txBody>
      </p:sp>
    </p:spTree>
    <p:extLst>
      <p:ext uri="{BB962C8B-B14F-4D97-AF65-F5344CB8AC3E}">
        <p14:creationId xmlns:p14="http://schemas.microsoft.com/office/powerpoint/2010/main" val="869175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„Naši“</a:t>
            </a:r>
            <a:endParaRPr lang="cs-CZ" dirty="0"/>
          </a:p>
        </p:txBody>
      </p:sp>
      <p:sp>
        <p:nvSpPr>
          <p:cNvPr id="3" name="Zástupný symbol pro obsah 2"/>
          <p:cNvSpPr>
            <a:spLocks noGrp="1"/>
          </p:cNvSpPr>
          <p:nvPr>
            <p:ph idx="1"/>
          </p:nvPr>
        </p:nvSpPr>
        <p:spPr/>
        <p:txBody>
          <a:bodyPr>
            <a:noAutofit/>
          </a:bodyPr>
          <a:lstStyle/>
          <a:p>
            <a:pPr algn="just"/>
            <a:r>
              <a:rPr lang="cs-CZ" sz="3200" dirty="0" smtClean="0"/>
              <a:t>Desetidílná </a:t>
            </a:r>
            <a:r>
              <a:rPr lang="cs-CZ" sz="3200" dirty="0"/>
              <a:t>kronika jihočeského života</a:t>
            </a:r>
          </a:p>
          <a:p>
            <a:pPr algn="just"/>
            <a:r>
              <a:rPr lang="cs-CZ" sz="3200" dirty="0"/>
              <a:t>Toto rozsáhlé </a:t>
            </a:r>
            <a:r>
              <a:rPr lang="cs-CZ" sz="3200" dirty="0" smtClean="0"/>
              <a:t>literární dílo </a:t>
            </a:r>
            <a:r>
              <a:rPr lang="cs-CZ" sz="3200" dirty="0"/>
              <a:t>vznikalo od konce 80. let 19. století a bylo dovršeno až na konci spisovatelova života</a:t>
            </a:r>
          </a:p>
          <a:p>
            <a:pPr algn="just"/>
            <a:r>
              <a:rPr lang="cs-CZ" sz="3200" dirty="0" smtClean="0"/>
              <a:t>Autor </a:t>
            </a:r>
            <a:r>
              <a:rPr lang="cs-CZ" sz="3200" dirty="0"/>
              <a:t> </a:t>
            </a:r>
            <a:r>
              <a:rPr lang="cs-CZ" sz="3200" dirty="0" smtClean="0"/>
              <a:t>v něm zobrazuje jihočeskou </a:t>
            </a:r>
            <a:r>
              <a:rPr lang="cs-CZ" sz="3200" dirty="0"/>
              <a:t>vesnici kolem poloviny 19. století, její patriarchálnost i postupný rozklad vlivem kapitalistického podnikání</a:t>
            </a:r>
          </a:p>
          <a:p>
            <a:pPr algn="just"/>
            <a:r>
              <a:rPr lang="cs-CZ" sz="3200" dirty="0"/>
              <a:t>Vyzdvihuje lásku sedláků k rodné </a:t>
            </a:r>
            <a:r>
              <a:rPr lang="cs-CZ" sz="3200" dirty="0" smtClean="0"/>
              <a:t>půdě</a:t>
            </a:r>
            <a:endParaRPr lang="cs-CZ" sz="3200" dirty="0"/>
          </a:p>
        </p:txBody>
      </p:sp>
    </p:spTree>
    <p:extLst>
      <p:ext uri="{BB962C8B-B14F-4D97-AF65-F5344CB8AC3E}">
        <p14:creationId xmlns:p14="http://schemas.microsoft.com/office/powerpoint/2010/main" val="35191210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„Naši“</a:t>
            </a:r>
          </a:p>
        </p:txBody>
      </p:sp>
      <p:sp>
        <p:nvSpPr>
          <p:cNvPr id="3" name="Zástupný symbol pro obsah 2"/>
          <p:cNvSpPr>
            <a:spLocks noGrp="1"/>
          </p:cNvSpPr>
          <p:nvPr>
            <p:ph idx="1"/>
          </p:nvPr>
        </p:nvSpPr>
        <p:spPr/>
        <p:txBody>
          <a:bodyPr/>
          <a:lstStyle/>
          <a:p>
            <a:pPr algn="just"/>
            <a:r>
              <a:rPr lang="cs-CZ" sz="3200" dirty="0"/>
              <a:t>U</a:t>
            </a:r>
            <a:r>
              <a:rPr lang="cs-CZ" sz="3200" dirty="0" smtClean="0"/>
              <a:t>dálostí </a:t>
            </a:r>
            <a:r>
              <a:rPr lang="cs-CZ" sz="3200" dirty="0"/>
              <a:t>se </a:t>
            </a:r>
            <a:r>
              <a:rPr lang="cs-CZ" sz="3200" dirty="0" smtClean="0"/>
              <a:t>rozšiřují </a:t>
            </a:r>
            <a:r>
              <a:rPr lang="cs-CZ" sz="3200" dirty="0"/>
              <a:t>z rodiny na celou </a:t>
            </a:r>
            <a:r>
              <a:rPr lang="cs-CZ" sz="3200" dirty="0" smtClean="0"/>
              <a:t>obec</a:t>
            </a:r>
          </a:p>
          <a:p>
            <a:pPr algn="just"/>
            <a:r>
              <a:rPr lang="cs-CZ" sz="3200" dirty="0"/>
              <a:t>V</a:t>
            </a:r>
            <a:r>
              <a:rPr lang="cs-CZ" sz="3200" dirty="0" smtClean="0"/>
              <a:t> </a:t>
            </a:r>
            <a:r>
              <a:rPr lang="cs-CZ" sz="3200" dirty="0"/>
              <a:t>posledních dílech je patriarchální život obce </a:t>
            </a:r>
            <a:r>
              <a:rPr lang="cs-CZ" sz="3200" dirty="0" smtClean="0"/>
              <a:t>spjat s prusko-rakouskou válkou</a:t>
            </a:r>
            <a:endParaRPr lang="cs-CZ" sz="3200" dirty="0"/>
          </a:p>
          <a:p>
            <a:pPr algn="just"/>
            <a:r>
              <a:rPr lang="cs-CZ" sz="3200" dirty="0"/>
              <a:t>Pojítkem cyklu jsou dva selské rody </a:t>
            </a:r>
            <a:r>
              <a:rPr lang="cs-CZ" sz="3200" dirty="0" err="1"/>
              <a:t>Kojanů</a:t>
            </a:r>
            <a:r>
              <a:rPr lang="cs-CZ" sz="3200" dirty="0"/>
              <a:t> a </a:t>
            </a:r>
            <a:r>
              <a:rPr lang="cs-CZ" sz="3200" dirty="0" err="1"/>
              <a:t>Králenců</a:t>
            </a:r>
            <a:endParaRPr lang="cs-CZ" sz="3200" dirty="0"/>
          </a:p>
          <a:p>
            <a:pPr algn="just"/>
            <a:r>
              <a:rPr lang="cs-CZ" sz="3200" dirty="0" smtClean="0"/>
              <a:t>Spisovatel</a:t>
            </a:r>
            <a:r>
              <a:rPr lang="cs-CZ" sz="3200" dirty="0"/>
              <a:t> dílo nedokončil</a:t>
            </a:r>
          </a:p>
          <a:p>
            <a:pPr algn="just"/>
            <a:endParaRPr lang="cs-CZ" dirty="0"/>
          </a:p>
        </p:txBody>
      </p:sp>
    </p:spTree>
    <p:extLst>
      <p:ext uri="{BB962C8B-B14F-4D97-AF65-F5344CB8AC3E}">
        <p14:creationId xmlns:p14="http://schemas.microsoft.com/office/powerpoint/2010/main" val="772928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„Naši“</a:t>
            </a:r>
          </a:p>
        </p:txBody>
      </p:sp>
      <p:sp>
        <p:nvSpPr>
          <p:cNvPr id="3" name="Zástupný symbol pro obsah 2"/>
          <p:cNvSpPr>
            <a:spLocks noGrp="1"/>
          </p:cNvSpPr>
          <p:nvPr>
            <p:ph idx="1"/>
          </p:nvPr>
        </p:nvSpPr>
        <p:spPr/>
        <p:txBody>
          <a:bodyPr>
            <a:normAutofit lnSpcReduction="10000"/>
          </a:bodyPr>
          <a:lstStyle/>
          <a:p>
            <a:r>
              <a:rPr lang="cs-CZ" dirty="0"/>
              <a:t>Názvy jednotlivých dílů </a:t>
            </a:r>
            <a:r>
              <a:rPr lang="cs-CZ" dirty="0" smtClean="0"/>
              <a:t>kroniky:</a:t>
            </a:r>
            <a:r>
              <a:rPr lang="cs-CZ" dirty="0"/>
              <a:t/>
            </a:r>
            <a:br>
              <a:rPr lang="cs-CZ" dirty="0"/>
            </a:br>
            <a:r>
              <a:rPr lang="cs-CZ" dirty="0"/>
              <a:t>I. </a:t>
            </a:r>
            <a:r>
              <a:rPr lang="cs-CZ" b="1" dirty="0"/>
              <a:t>Jak u nás </a:t>
            </a:r>
            <a:r>
              <a:rPr lang="cs-CZ" b="1" dirty="0" err="1"/>
              <a:t>žijou</a:t>
            </a:r>
            <a:r>
              <a:rPr lang="cs-CZ" b="1" dirty="0"/>
              <a:t> a umírají - Frantík a Bartoň</a:t>
            </a:r>
            <a:r>
              <a:rPr lang="cs-CZ" dirty="0"/>
              <a:t> - 1910</a:t>
            </a:r>
            <a:br>
              <a:rPr lang="cs-CZ" dirty="0"/>
            </a:br>
            <a:r>
              <a:rPr lang="cs-CZ" dirty="0"/>
              <a:t>II. </a:t>
            </a:r>
            <a:r>
              <a:rPr lang="cs-CZ" b="1" dirty="0"/>
              <a:t>Bartoň</a:t>
            </a:r>
            <a:r>
              <a:rPr lang="cs-CZ" dirty="0"/>
              <a:t> - 1912</a:t>
            </a:r>
            <a:br>
              <a:rPr lang="cs-CZ" dirty="0"/>
            </a:br>
            <a:r>
              <a:rPr lang="cs-CZ" dirty="0"/>
              <a:t>III. </a:t>
            </a:r>
            <a:r>
              <a:rPr lang="cs-CZ" b="1" dirty="0"/>
              <a:t>Výprava</a:t>
            </a:r>
            <a:r>
              <a:rPr lang="cs-CZ" dirty="0"/>
              <a:t> - 1912</a:t>
            </a:r>
            <a:br>
              <a:rPr lang="cs-CZ" dirty="0"/>
            </a:br>
            <a:r>
              <a:rPr lang="cs-CZ" dirty="0"/>
              <a:t>IV. </a:t>
            </a:r>
            <a:r>
              <a:rPr lang="cs-CZ" b="1" dirty="0"/>
              <a:t>Boubín</a:t>
            </a:r>
            <a:r>
              <a:rPr lang="cs-CZ" dirty="0"/>
              <a:t> - 1913</a:t>
            </a:r>
            <a:br>
              <a:rPr lang="cs-CZ" dirty="0"/>
            </a:br>
            <a:r>
              <a:rPr lang="cs-CZ" dirty="0"/>
              <a:t>V. </a:t>
            </a:r>
            <a:r>
              <a:rPr lang="cs-CZ" b="1" dirty="0"/>
              <a:t>Adamova svatba</a:t>
            </a:r>
            <a:r>
              <a:rPr lang="cs-CZ" dirty="0"/>
              <a:t> - 1917</a:t>
            </a:r>
            <a:br>
              <a:rPr lang="cs-CZ" dirty="0"/>
            </a:br>
            <a:r>
              <a:rPr lang="cs-CZ" dirty="0"/>
              <a:t>VI. </a:t>
            </a:r>
            <a:r>
              <a:rPr lang="cs-CZ" b="1" dirty="0"/>
              <a:t>Rok smrti</a:t>
            </a:r>
            <a:r>
              <a:rPr lang="cs-CZ" dirty="0"/>
              <a:t> - 1918</a:t>
            </a:r>
            <a:br>
              <a:rPr lang="cs-CZ" dirty="0"/>
            </a:br>
            <a:r>
              <a:rPr lang="cs-CZ" dirty="0"/>
              <a:t>VII. </a:t>
            </a:r>
            <a:r>
              <a:rPr lang="cs-CZ" b="1" dirty="0"/>
              <a:t>Mraky, Vojna 1</a:t>
            </a:r>
            <a:r>
              <a:rPr lang="cs-CZ" dirty="0"/>
              <a:t> - 1919</a:t>
            </a:r>
            <a:br>
              <a:rPr lang="cs-CZ" dirty="0"/>
            </a:br>
            <a:r>
              <a:rPr lang="cs-CZ" dirty="0"/>
              <a:t>VII. </a:t>
            </a:r>
            <a:r>
              <a:rPr lang="cs-CZ" b="1" dirty="0"/>
              <a:t>Vojna 2, Emisaři 1, Vojna 3, Emisaři 2 - Křtiny</a:t>
            </a:r>
            <a:r>
              <a:rPr lang="cs-CZ" dirty="0"/>
              <a:t> - 1922,</a:t>
            </a:r>
            <a:br>
              <a:rPr lang="cs-CZ" dirty="0"/>
            </a:br>
            <a:r>
              <a:rPr lang="cs-CZ" dirty="0"/>
              <a:t>IX. </a:t>
            </a:r>
            <a:r>
              <a:rPr lang="cs-CZ" b="1" dirty="0"/>
              <a:t>Máje</a:t>
            </a:r>
            <a:r>
              <a:rPr lang="cs-CZ" dirty="0"/>
              <a:t> - 1923</a:t>
            </a:r>
            <a:br>
              <a:rPr lang="cs-CZ" dirty="0"/>
            </a:br>
            <a:r>
              <a:rPr lang="cs-CZ" dirty="0"/>
              <a:t>X. </a:t>
            </a:r>
            <a:r>
              <a:rPr lang="cs-CZ" b="1" dirty="0"/>
              <a:t>Šlechtic a sedlák</a:t>
            </a:r>
            <a:r>
              <a:rPr lang="cs-CZ" dirty="0"/>
              <a:t> - 1930</a:t>
            </a:r>
          </a:p>
        </p:txBody>
      </p:sp>
    </p:spTree>
    <p:extLst>
      <p:ext uri="{BB962C8B-B14F-4D97-AF65-F5344CB8AC3E}">
        <p14:creationId xmlns:p14="http://schemas.microsoft.com/office/powerpoint/2010/main" val="26157624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Josef Holeček – „Naši“ – ukázka:</a:t>
            </a:r>
            <a:endParaRPr lang="cs-CZ" dirty="0"/>
          </a:p>
        </p:txBody>
      </p:sp>
      <p:sp>
        <p:nvSpPr>
          <p:cNvPr id="3" name="Zástupný symbol pro obsah 2"/>
          <p:cNvSpPr>
            <a:spLocks noGrp="1"/>
          </p:cNvSpPr>
          <p:nvPr>
            <p:ph idx="1"/>
          </p:nvPr>
        </p:nvSpPr>
        <p:spPr/>
        <p:txBody>
          <a:bodyPr>
            <a:normAutofit fontScale="40000" lnSpcReduction="20000"/>
          </a:bodyPr>
          <a:lstStyle/>
          <a:p>
            <a:r>
              <a:rPr lang="cs-CZ" sz="5900" i="1" dirty="0"/>
              <a:t>„Za dvojími horami od nás je rodiště Husovo. Jen přes luka je rodiště Petra Chelčického. Den pěší cesty je k rodišti Žižkovu. Lid naší krajiny jihozápadního koutu Čech prvý se přidal k učení Husovu, prvý pro něj strádal, prvý se přihlásil pod prapor Žižkův, pod ním dobýval slavných vítězství, prvý pod ním vykrvácel. Chci pověděti, jakým je tento lid za dní našich. Avšak prve, nežli se přiblížíme lidem, třeba se ohlédnouti po krajině, jež všude souvisí s povahou a duševními vlastnostmi člověka, rozbivšího v něm všude trvale stánek pro sebe i své potomstvo</a:t>
            </a:r>
            <a:r>
              <a:rPr lang="cs-CZ" sz="5900" i="1" dirty="0" smtClean="0"/>
              <a:t>.“</a:t>
            </a:r>
          </a:p>
          <a:p>
            <a:r>
              <a:rPr lang="cs-CZ" sz="5900" i="1" dirty="0">
                <a:hlinkClick r:id="rId2"/>
              </a:rPr>
              <a:t>http://</a:t>
            </a:r>
            <a:r>
              <a:rPr lang="cs-CZ" sz="5900" i="1" dirty="0" smtClean="0">
                <a:hlinkClick r:id="rId2"/>
              </a:rPr>
              <a:t>stozice.cz/osobnosti</a:t>
            </a:r>
            <a:endParaRPr lang="cs-CZ" sz="5900" i="1" dirty="0" smtClean="0"/>
          </a:p>
          <a:p>
            <a:r>
              <a:rPr lang="cs-CZ" i="1" dirty="0"/>
              <a:t/>
            </a:r>
            <a:br>
              <a:rPr lang="cs-CZ" i="1" dirty="0"/>
            </a:br>
            <a:r>
              <a:rPr lang="cs-CZ" i="1" dirty="0"/>
              <a:t> </a:t>
            </a:r>
            <a:endParaRPr lang="cs-CZ" dirty="0"/>
          </a:p>
          <a:p>
            <a:endParaRPr lang="cs-CZ" dirty="0"/>
          </a:p>
        </p:txBody>
      </p:sp>
    </p:spTree>
    <p:extLst>
      <p:ext uri="{BB962C8B-B14F-4D97-AF65-F5344CB8AC3E}">
        <p14:creationId xmlns:p14="http://schemas.microsoft.com/office/powerpoint/2010/main" val="150620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Josef Holeček – „Naši“ – ukázka:</a:t>
            </a:r>
          </a:p>
        </p:txBody>
      </p:sp>
      <p:sp>
        <p:nvSpPr>
          <p:cNvPr id="3" name="Zástupný symbol pro obsah 2"/>
          <p:cNvSpPr>
            <a:spLocks noGrp="1"/>
          </p:cNvSpPr>
          <p:nvPr>
            <p:ph idx="1"/>
          </p:nvPr>
        </p:nvSpPr>
        <p:spPr/>
        <p:txBody>
          <a:bodyPr/>
          <a:lstStyle/>
          <a:p>
            <a:r>
              <a:rPr lang="cs-CZ" i="1" dirty="0" smtClean="0"/>
              <a:t>„Krajina </a:t>
            </a:r>
            <a:r>
              <a:rPr lang="cs-CZ" i="1" dirty="0"/>
              <a:t>jihočeská vůbec je vážná, tichá, zádumčivá. Krása její kromě Šumavy není okázalá, vyzývavá, nápadná. Šumava je víla a čarodějka, její družka u nás je pouze dcera pozemská. Není to krasa­vice pro ulici, pro trh, pro salon, pro společnost, pro dav. Neoslňuje, rázem neuchvacuje. Je to dívčina prostá, dobrého původu, spořá­daných mravů a solidních zásad. Nevyžaduje obdivu, nýbrž poro­zumění </a:t>
            </a:r>
            <a:r>
              <a:rPr lang="cs-CZ" dirty="0" smtClean="0"/>
              <a:t>...„</a:t>
            </a:r>
          </a:p>
          <a:p>
            <a:r>
              <a:rPr lang="cs-CZ" dirty="0">
                <a:hlinkClick r:id="rId2"/>
              </a:rPr>
              <a:t>http://</a:t>
            </a:r>
            <a:r>
              <a:rPr lang="cs-CZ" dirty="0" smtClean="0">
                <a:hlinkClick r:id="rId2"/>
              </a:rPr>
              <a:t>stozice.cz/osobnosti</a:t>
            </a:r>
            <a:endParaRPr lang="cs-CZ" dirty="0" smtClean="0"/>
          </a:p>
          <a:p>
            <a:endParaRPr lang="cs-CZ" dirty="0"/>
          </a:p>
          <a:p>
            <a:endParaRPr lang="cs-CZ" dirty="0"/>
          </a:p>
        </p:txBody>
      </p:sp>
    </p:spTree>
    <p:extLst>
      <p:ext uri="{BB962C8B-B14F-4D97-AF65-F5344CB8AC3E}">
        <p14:creationId xmlns:p14="http://schemas.microsoft.com/office/powerpoint/2010/main" val="3883081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TÁBORSKO V LITERATUŘE A KULTUŘE</a:t>
            </a:r>
            <a:endParaRPr lang="cs-CZ" dirty="0"/>
          </a:p>
        </p:txBody>
      </p:sp>
      <p:sp>
        <p:nvSpPr>
          <p:cNvPr id="3" name="Podnadpis 2"/>
          <p:cNvSpPr>
            <a:spLocks noGrp="1"/>
          </p:cNvSpPr>
          <p:nvPr>
            <p:ph type="subTitle" idx="1"/>
          </p:nvPr>
        </p:nvSpPr>
        <p:spPr/>
        <p:txBody>
          <a:bodyPr/>
          <a:lstStyle/>
          <a:p>
            <a:r>
              <a:rPr lang="cs-CZ" dirty="0" smtClean="0"/>
              <a:t>JOSEF HOLEČEK</a:t>
            </a:r>
            <a:endParaRPr lang="cs-CZ" dirty="0"/>
          </a:p>
        </p:txBody>
      </p:sp>
    </p:spTree>
    <p:extLst>
      <p:ext uri="{BB962C8B-B14F-4D97-AF65-F5344CB8AC3E}">
        <p14:creationId xmlns:p14="http://schemas.microsoft.com/office/powerpoint/2010/main" val="16509041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portrét</a:t>
            </a:r>
            <a:endParaRPr lang="cs-CZ" dirty="0"/>
          </a:p>
        </p:txBody>
      </p:sp>
      <p:sp>
        <p:nvSpPr>
          <p:cNvPr id="5" name="Obdélník 4"/>
          <p:cNvSpPr/>
          <p:nvPr/>
        </p:nvSpPr>
        <p:spPr>
          <a:xfrm>
            <a:off x="1115616" y="6237312"/>
            <a:ext cx="6606480" cy="646331"/>
          </a:xfrm>
          <a:prstGeom prst="rect">
            <a:avLst/>
          </a:prstGeom>
        </p:spPr>
        <p:txBody>
          <a:bodyPr wrap="square">
            <a:spAutoFit/>
          </a:bodyPr>
          <a:lstStyle/>
          <a:p>
            <a:r>
              <a:rPr lang="cs-CZ" dirty="0" smtClean="0">
                <a:hlinkClick r:id="rId2"/>
              </a:rPr>
              <a:t>http://sechtl-vosecek.ucw.cz/cz/cml/fotografie/foto3655.html</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8610090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portrét</a:t>
            </a:r>
          </a:p>
        </p:txBody>
      </p:sp>
      <p:sp>
        <p:nvSpPr>
          <p:cNvPr id="5" name="Obdélník 4"/>
          <p:cNvSpPr/>
          <p:nvPr/>
        </p:nvSpPr>
        <p:spPr>
          <a:xfrm>
            <a:off x="1259632" y="6381328"/>
            <a:ext cx="6462464" cy="646331"/>
          </a:xfrm>
          <a:prstGeom prst="rect">
            <a:avLst/>
          </a:prstGeom>
        </p:spPr>
        <p:txBody>
          <a:bodyPr wrap="square">
            <a:spAutoFit/>
          </a:bodyPr>
          <a:lstStyle/>
          <a:p>
            <a:r>
              <a:rPr lang="cs-CZ" dirty="0" smtClean="0">
                <a:hlinkClick r:id="rId2"/>
              </a:rPr>
              <a:t>http://sechtl-vosecek.ucw.cz/en/cml/fotografie/foto0731.html</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130013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Holeček - portrét</a:t>
            </a:r>
          </a:p>
        </p:txBody>
      </p:sp>
      <p:sp>
        <p:nvSpPr>
          <p:cNvPr id="5" name="Obdélník 4"/>
          <p:cNvSpPr/>
          <p:nvPr/>
        </p:nvSpPr>
        <p:spPr>
          <a:xfrm>
            <a:off x="1619672" y="6381328"/>
            <a:ext cx="6750496" cy="646331"/>
          </a:xfrm>
          <a:prstGeom prst="rect">
            <a:avLst/>
          </a:prstGeom>
        </p:spPr>
        <p:txBody>
          <a:bodyPr wrap="square">
            <a:spAutoFit/>
          </a:bodyPr>
          <a:lstStyle/>
          <a:p>
            <a:r>
              <a:rPr lang="cs-CZ" dirty="0" smtClean="0">
                <a:hlinkClick r:id="rId2"/>
              </a:rPr>
              <a:t>http://www.knihovnaslany.cz/kalendarium/2009/03/608/</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766789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Holeček před svým </a:t>
            </a:r>
            <a:r>
              <a:rPr lang="cs-CZ" dirty="0" smtClean="0"/>
              <a:t>pomníkem - 1926</a:t>
            </a:r>
            <a:endParaRPr lang="cs-CZ" dirty="0"/>
          </a:p>
        </p:txBody>
      </p:sp>
      <p:sp>
        <p:nvSpPr>
          <p:cNvPr id="5" name="Obdélník 4"/>
          <p:cNvSpPr/>
          <p:nvPr/>
        </p:nvSpPr>
        <p:spPr>
          <a:xfrm>
            <a:off x="1115616" y="6309320"/>
            <a:ext cx="6858000" cy="646331"/>
          </a:xfrm>
          <a:prstGeom prst="rect">
            <a:avLst/>
          </a:prstGeom>
        </p:spPr>
        <p:txBody>
          <a:bodyPr wrap="square">
            <a:spAutoFit/>
          </a:bodyPr>
          <a:lstStyle/>
          <a:p>
            <a:r>
              <a:rPr lang="cs-CZ" dirty="0" smtClean="0">
                <a:hlinkClick r:id="rId2"/>
              </a:rPr>
              <a:t>http://sechtl-vosecek.ucw.cz/cz/cml/fotografie/foto3348.html</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4964146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Holečkův pomník od </a:t>
            </a:r>
            <a:r>
              <a:rPr lang="cs-CZ" dirty="0" smtClean="0"/>
              <a:t>Františka Bílka - 1922</a:t>
            </a:r>
            <a:endParaRPr lang="cs-CZ" dirty="0"/>
          </a:p>
        </p:txBody>
      </p:sp>
      <p:sp>
        <p:nvSpPr>
          <p:cNvPr id="5" name="Obdélník 4"/>
          <p:cNvSpPr/>
          <p:nvPr/>
        </p:nvSpPr>
        <p:spPr>
          <a:xfrm>
            <a:off x="1259632" y="6381328"/>
            <a:ext cx="6534472" cy="646331"/>
          </a:xfrm>
          <a:prstGeom prst="rect">
            <a:avLst/>
          </a:prstGeom>
        </p:spPr>
        <p:txBody>
          <a:bodyPr wrap="square">
            <a:spAutoFit/>
          </a:bodyPr>
          <a:lstStyle/>
          <a:p>
            <a:r>
              <a:rPr lang="cs-CZ" dirty="0" smtClean="0">
                <a:hlinkClick r:id="rId2"/>
              </a:rPr>
              <a:t>http://sechtl-vosecek.ucw.cz/cml/diacky/diacek0136.html</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3615392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olný tvar 1"/>
          <p:cNvSpPr/>
          <p:nvPr/>
        </p:nvSpPr>
        <p:spPr>
          <a:xfrm>
            <a:off x="2617470" y="3576162"/>
            <a:ext cx="3909060" cy="1405890"/>
          </a:xfrm>
          <a:custGeom>
            <a:avLst/>
            <a:gdLst/>
            <a:ahLst/>
            <a:cxnLst/>
            <a:rect l="0" t="0" r="0" b="0"/>
            <a:pathLst>
              <a:path w="4342131" h="1562101">
                <a:moveTo>
                  <a:pt x="0" y="1562100"/>
                </a:moveTo>
                <a:lnTo>
                  <a:pt x="0" y="0"/>
                </a:lnTo>
                <a:lnTo>
                  <a:pt x="4342130" y="0"/>
                </a:lnTo>
                <a:lnTo>
                  <a:pt x="4342130" y="1562100"/>
                </a:lnTo>
                <a:close/>
              </a:path>
            </a:pathLst>
          </a:custGeom>
          <a:solidFill>
            <a:schemeClr val="bg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anchor="ctr"/>
          <a:lstStyle/>
          <a:p>
            <a:pPr algn="ctr">
              <a:defRPr/>
            </a:pPr>
            <a:endParaRPr lang="cs-CZ"/>
          </a:p>
        </p:txBody>
      </p:sp>
      <p:sp>
        <p:nvSpPr>
          <p:cNvPr id="3075" name="TextovéPole 2"/>
          <p:cNvSpPr txBox="1">
            <a:spLocks noChangeArrowheads="1"/>
          </p:cNvSpPr>
          <p:nvPr/>
        </p:nvSpPr>
        <p:spPr bwMode="auto">
          <a:xfrm>
            <a:off x="2811780" y="3714750"/>
            <a:ext cx="3566160" cy="929485"/>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rPr>
              <a:t>Autor:</a:t>
            </a:r>
          </a:p>
          <a:p>
            <a:pPr algn="ctr"/>
            <a:r>
              <a:rPr lang="cs-CZ" sz="1100" dirty="0">
                <a:solidFill>
                  <a:srgbClr val="000000"/>
                </a:solidFill>
                <a:latin typeface="Arial - 16"/>
              </a:rPr>
              <a:t>Mgr. </a:t>
            </a:r>
            <a:r>
              <a:rPr lang="cs-CZ" sz="1100" dirty="0" smtClean="0">
                <a:solidFill>
                  <a:srgbClr val="000000"/>
                </a:solidFill>
                <a:latin typeface="Arial - 16"/>
              </a:rPr>
              <a:t>Zuzana Lukešová</a:t>
            </a:r>
            <a:endParaRPr lang="cs-CZ" sz="1100" dirty="0">
              <a:solidFill>
                <a:srgbClr val="000000"/>
              </a:solidFill>
              <a:latin typeface="Arial - 16"/>
            </a:endParaRPr>
          </a:p>
          <a:p>
            <a:pPr algn="ctr"/>
            <a:r>
              <a:rPr lang="cs-CZ" sz="1100" dirty="0">
                <a:solidFill>
                  <a:srgbClr val="000000"/>
                </a:solidFill>
                <a:latin typeface="Arial - 16"/>
              </a:rPr>
              <a:t>Gymnázium </a:t>
            </a:r>
            <a:r>
              <a:rPr lang="cs-CZ" sz="1100" dirty="0" err="1">
                <a:solidFill>
                  <a:srgbClr val="000000"/>
                </a:solidFill>
                <a:latin typeface="Arial - 16"/>
              </a:rPr>
              <a:t>Pierra</a:t>
            </a:r>
            <a:r>
              <a:rPr lang="cs-CZ" sz="1100" dirty="0">
                <a:solidFill>
                  <a:srgbClr val="000000"/>
                </a:solidFill>
                <a:latin typeface="Arial - 16"/>
              </a:rPr>
              <a:t> de </a:t>
            </a:r>
            <a:r>
              <a:rPr lang="cs-CZ" sz="1100" dirty="0" err="1">
                <a:solidFill>
                  <a:srgbClr val="000000"/>
                </a:solidFill>
                <a:latin typeface="Arial - 16"/>
              </a:rPr>
              <a:t>Coubertina</a:t>
            </a:r>
            <a:r>
              <a:rPr lang="cs-CZ" sz="1100" dirty="0">
                <a:solidFill>
                  <a:srgbClr val="000000"/>
                </a:solidFill>
                <a:latin typeface="Arial - 16"/>
              </a:rPr>
              <a:t>, Tábor</a:t>
            </a:r>
          </a:p>
          <a:p>
            <a:pPr algn="ctr"/>
            <a:r>
              <a:rPr lang="cs-CZ" sz="1100" dirty="0" smtClean="0">
                <a:solidFill>
                  <a:srgbClr val="000000"/>
                </a:solidFill>
                <a:latin typeface="Arial - 16"/>
              </a:rPr>
              <a:t>z.lukesova@centrum.cz</a:t>
            </a:r>
            <a:endParaRPr lang="cs-CZ" sz="1100" dirty="0">
              <a:solidFill>
                <a:srgbClr val="000000"/>
              </a:solidFill>
              <a:latin typeface="Arial - 16"/>
            </a:endParaRPr>
          </a:p>
          <a:p>
            <a:pPr algn="ctr"/>
            <a:r>
              <a:rPr lang="cs-CZ" sz="1100" dirty="0" smtClean="0">
                <a:solidFill>
                  <a:srgbClr val="000000"/>
                </a:solidFill>
                <a:latin typeface="Arial - 16"/>
              </a:rPr>
              <a:t>Leden 2013</a:t>
            </a:r>
            <a:endParaRPr lang="cs-CZ" sz="1100" dirty="0">
              <a:solidFill>
                <a:srgbClr val="000000"/>
              </a:solidFill>
              <a:latin typeface="Arial - 16"/>
            </a:endParaRPr>
          </a:p>
        </p:txBody>
      </p:sp>
      <p:sp>
        <p:nvSpPr>
          <p:cNvPr id="3076" name="TextovéPole 3"/>
          <p:cNvSpPr txBox="1">
            <a:spLocks noChangeArrowheads="1"/>
          </p:cNvSpPr>
          <p:nvPr/>
        </p:nvSpPr>
        <p:spPr bwMode="auto">
          <a:xfrm>
            <a:off x="2217420" y="2514600"/>
            <a:ext cx="4709160" cy="421654"/>
          </a:xfrm>
          <a:prstGeom prst="rect">
            <a:avLst/>
          </a:prstGeom>
          <a:noFill/>
          <a:ln w="9525">
            <a:noFill/>
            <a:miter lim="800000"/>
            <a:headEnd/>
            <a:tailEnd/>
          </a:ln>
        </p:spPr>
        <p:txBody>
          <a:bodyPr lIns="82296" tIns="41148" rIns="82296" bIns="41148">
            <a:spAutoFit/>
          </a:bodyPr>
          <a:lstStyle/>
          <a:p>
            <a:pPr algn="ctr"/>
            <a:r>
              <a:rPr lang="cs-CZ" sz="1100" dirty="0">
                <a:solidFill>
                  <a:srgbClr val="000000"/>
                </a:solidFill>
                <a:latin typeface="Arial - 16"/>
              </a:rPr>
              <a:t>Objekty použité k </a:t>
            </a:r>
            <a:r>
              <a:rPr lang="cs-CZ" sz="1100" smtClean="0">
                <a:solidFill>
                  <a:srgbClr val="000000"/>
                </a:solidFill>
                <a:latin typeface="Arial - 16"/>
              </a:rPr>
              <a:t>vytvoření sešitu </a:t>
            </a:r>
            <a:r>
              <a:rPr lang="cs-CZ" sz="1100" dirty="0" smtClean="0">
                <a:solidFill>
                  <a:srgbClr val="000000"/>
                </a:solidFill>
                <a:latin typeface="Arial - 16"/>
              </a:rPr>
              <a:t>pocházejí </a:t>
            </a:r>
            <a:r>
              <a:rPr lang="cs-CZ" sz="1100" dirty="0">
                <a:solidFill>
                  <a:srgbClr val="000000"/>
                </a:solidFill>
                <a:latin typeface="Arial - 16"/>
              </a:rPr>
              <a:t>z veřejných knihoven obrázků (public </a:t>
            </a:r>
            <a:r>
              <a:rPr lang="cs-CZ" sz="1100" dirty="0" err="1">
                <a:solidFill>
                  <a:srgbClr val="000000"/>
                </a:solidFill>
                <a:latin typeface="Arial - 16"/>
              </a:rPr>
              <a:t>domain</a:t>
            </a:r>
            <a:r>
              <a:rPr lang="cs-CZ" sz="1100" dirty="0">
                <a:solidFill>
                  <a:srgbClr val="000000"/>
                </a:solidFill>
                <a:latin typeface="Arial - 16"/>
              </a:rPr>
              <a:t>) nebo jsou vlastní originální tvorbou autora.</a:t>
            </a:r>
          </a:p>
        </p:txBody>
      </p:sp>
      <p:sp>
        <p:nvSpPr>
          <p:cNvPr id="3077" name="TextovéPole 4"/>
          <p:cNvSpPr txBox="1">
            <a:spLocks noChangeArrowheads="1"/>
          </p:cNvSpPr>
          <p:nvPr/>
        </p:nvSpPr>
        <p:spPr bwMode="auto">
          <a:xfrm>
            <a:off x="205740" y="182880"/>
            <a:ext cx="4434840" cy="298543"/>
          </a:xfrm>
          <a:prstGeom prst="rect">
            <a:avLst/>
          </a:prstGeom>
          <a:noFill/>
          <a:ln w="9525">
            <a:noFill/>
            <a:miter lim="800000"/>
            <a:headEnd/>
            <a:tailEnd/>
          </a:ln>
        </p:spPr>
        <p:txBody>
          <a:bodyPr lIns="82296" tIns="41148" rIns="82296" bIns="41148">
            <a:spAutoFit/>
          </a:bodyPr>
          <a:lstStyle/>
          <a:p>
            <a:r>
              <a:rPr lang="pl-PL" sz="1400" b="1">
                <a:solidFill>
                  <a:srgbClr val="000000"/>
                </a:solidFill>
                <a:latin typeface="Arial - 20"/>
              </a:rPr>
              <a:t>Seznam použité literatury a pramenů:</a:t>
            </a:r>
            <a:endParaRPr lang="cs-CZ" sz="1400" b="1">
              <a:solidFill>
                <a:srgbClr val="000000"/>
              </a:solidFill>
              <a:latin typeface="Arial - 20"/>
            </a:endParaRPr>
          </a:p>
        </p:txBody>
      </p:sp>
      <p:sp>
        <p:nvSpPr>
          <p:cNvPr id="3078" name="TextovéPole 5"/>
          <p:cNvSpPr txBox="1">
            <a:spLocks noChangeArrowheads="1"/>
          </p:cNvSpPr>
          <p:nvPr/>
        </p:nvSpPr>
        <p:spPr bwMode="auto">
          <a:xfrm>
            <a:off x="570957" y="514350"/>
            <a:ext cx="8047806" cy="3130088"/>
          </a:xfrm>
          <a:prstGeom prst="rect">
            <a:avLst/>
          </a:prstGeom>
          <a:noFill/>
          <a:ln w="9525">
            <a:noFill/>
            <a:miter lim="800000"/>
            <a:headEnd/>
            <a:tailEnd/>
          </a:ln>
        </p:spPr>
        <p:txBody>
          <a:bodyPr wrap="square" lIns="82296" tIns="41148" rIns="82296" bIns="41148">
            <a:spAutoFit/>
          </a:bodyPr>
          <a:lstStyle/>
          <a:p>
            <a:r>
              <a:rPr lang="cs-CZ" sz="1100" dirty="0">
                <a:hlinkClick r:id="rId2"/>
              </a:rPr>
              <a:t>http://cs.wikipedia.org</a:t>
            </a:r>
            <a:endParaRPr lang="cs-CZ" sz="1100" dirty="0"/>
          </a:p>
          <a:p>
            <a:r>
              <a:rPr lang="cs-CZ" sz="1100" dirty="0">
                <a:hlinkClick r:id="rId3"/>
              </a:rPr>
              <a:t>http://www.spisovatele.cz</a:t>
            </a:r>
            <a:endParaRPr lang="cs-CZ" sz="1100" dirty="0"/>
          </a:p>
          <a:p>
            <a:r>
              <a:rPr lang="cs-CZ" sz="1100" dirty="0">
                <a:hlinkClick r:id="rId4"/>
              </a:rPr>
              <a:t>http://sechtl-vosecek.ucw.cz</a:t>
            </a:r>
            <a:endParaRPr lang="cs-CZ" sz="1100" dirty="0"/>
          </a:p>
          <a:p>
            <a:r>
              <a:rPr lang="cs-CZ" sz="1100" dirty="0">
                <a:hlinkClick r:id="rId5"/>
              </a:rPr>
              <a:t>http://www.knihovnaslany.cz</a:t>
            </a:r>
            <a:endParaRPr lang="cs-CZ" sz="1100" dirty="0"/>
          </a:p>
          <a:p>
            <a:r>
              <a:rPr lang="cs-CZ" sz="1100" dirty="0">
                <a:hlinkClick r:id="rId6"/>
              </a:rPr>
              <a:t>http://</a:t>
            </a:r>
            <a:r>
              <a:rPr lang="cs-CZ" sz="1100" dirty="0" smtClean="0">
                <a:hlinkClick r:id="rId6"/>
              </a:rPr>
              <a:t>foto.mapy.cz</a:t>
            </a:r>
            <a:endParaRPr lang="cs-CZ" sz="1100" dirty="0" smtClean="0"/>
          </a:p>
          <a:p>
            <a:r>
              <a:rPr lang="cs-CZ" sz="1100" i="1" dirty="0">
                <a:hlinkClick r:id="rId7"/>
              </a:rPr>
              <a:t>http</a:t>
            </a:r>
            <a:r>
              <a:rPr lang="cs-CZ" sz="1100" i="1">
                <a:hlinkClick r:id="rId7"/>
              </a:rPr>
              <a:t>://</a:t>
            </a:r>
            <a:r>
              <a:rPr lang="cs-CZ" sz="1100" i="1" smtClean="0">
                <a:hlinkClick r:id="rId7"/>
              </a:rPr>
              <a:t>stozice.cz</a:t>
            </a:r>
            <a:endParaRPr lang="cs-CZ" sz="1100" i="1" smtClean="0"/>
          </a:p>
          <a:p>
            <a:endParaRPr lang="cs-CZ" sz="1100" dirty="0"/>
          </a:p>
          <a:p>
            <a:endParaRPr lang="cs-CZ" sz="1100" dirty="0"/>
          </a:p>
          <a:p>
            <a:endParaRPr lang="cs-CZ" sz="1100" dirty="0"/>
          </a:p>
          <a:p>
            <a:endParaRPr lang="cs-CZ" sz="1100" dirty="0"/>
          </a:p>
          <a:p>
            <a:endParaRPr lang="cs-CZ" sz="1100" dirty="0"/>
          </a:p>
          <a:p>
            <a:endParaRPr lang="cs-CZ" sz="1100" dirty="0"/>
          </a:p>
          <a:p>
            <a:endParaRPr lang="cs-CZ" sz="1100" dirty="0"/>
          </a:p>
          <a:p>
            <a:endParaRPr lang="cs-CZ" sz="1100" dirty="0"/>
          </a:p>
          <a:p>
            <a:endParaRPr lang="cs-CZ" sz="1100" dirty="0"/>
          </a:p>
          <a:p>
            <a:endParaRPr lang="cs-CZ" sz="1100" dirty="0"/>
          </a:p>
          <a:p>
            <a:endParaRPr lang="cs-CZ" sz="1100" dirty="0" smtClean="0"/>
          </a:p>
          <a:p>
            <a:endParaRPr lang="cs-CZ" sz="1100" dirty="0">
              <a:solidFill>
                <a:srgbClr val="000000"/>
              </a:solidFill>
              <a:latin typeface="Arial - 16"/>
            </a:endParaRPr>
          </a:p>
        </p:txBody>
      </p:sp>
    </p:spTree>
    <p:extLst>
      <p:ext uri="{BB962C8B-B14F-4D97-AF65-F5344CB8AC3E}">
        <p14:creationId xmlns:p14="http://schemas.microsoft.com/office/powerpoint/2010/main" val="2512516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Poznáte místo na fotce?</a:t>
            </a:r>
            <a:endParaRPr lang="cs-CZ" dirty="0"/>
          </a:p>
        </p:txBody>
      </p:sp>
      <p:sp>
        <p:nvSpPr>
          <p:cNvPr id="5" name="Obdélník 4"/>
          <p:cNvSpPr/>
          <p:nvPr/>
        </p:nvSpPr>
        <p:spPr>
          <a:xfrm>
            <a:off x="1547664" y="6318612"/>
            <a:ext cx="6606480" cy="646331"/>
          </a:xfrm>
          <a:prstGeom prst="rect">
            <a:avLst/>
          </a:prstGeom>
        </p:spPr>
        <p:txBody>
          <a:bodyPr wrap="square">
            <a:spAutoFit/>
          </a:bodyPr>
          <a:lstStyle/>
          <a:p>
            <a:r>
              <a:rPr lang="cs-CZ" dirty="0" smtClean="0">
                <a:hlinkClick r:id="rId2"/>
              </a:rPr>
              <a:t>http://foto.mapy.cz/295018-Altan-v-Holeckovych-sadech</a:t>
            </a:r>
            <a:endParaRPr lang="cs-CZ" dirty="0" smtClean="0"/>
          </a:p>
          <a:p>
            <a:endParaRPr lang="cs-CZ" dirty="0"/>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5768083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Holečkovy sady</a:t>
            </a:r>
            <a:endParaRPr lang="cs-CZ" dirty="0"/>
          </a:p>
        </p:txBody>
      </p:sp>
      <p:sp>
        <p:nvSpPr>
          <p:cNvPr id="3" name="Zástupný symbol pro obsah 2"/>
          <p:cNvSpPr>
            <a:spLocks noGrp="1"/>
          </p:cNvSpPr>
          <p:nvPr>
            <p:ph idx="1"/>
          </p:nvPr>
        </p:nvSpPr>
        <p:spPr/>
        <p:txBody>
          <a:bodyPr/>
          <a:lstStyle/>
          <a:p>
            <a:pPr algn="just"/>
            <a:r>
              <a:rPr lang="cs-CZ" sz="4000" dirty="0"/>
              <a:t>Nejstarší táborský park dnes nese název Holečkovy sady</a:t>
            </a:r>
          </a:p>
          <a:p>
            <a:pPr algn="just"/>
            <a:endParaRPr lang="cs-CZ" sz="4000" dirty="0" smtClean="0"/>
          </a:p>
          <a:p>
            <a:pPr algn="just"/>
            <a:endParaRPr lang="cs-CZ" sz="4000" dirty="0"/>
          </a:p>
          <a:p>
            <a:pPr algn="just"/>
            <a:r>
              <a:rPr lang="cs-CZ" sz="4000" dirty="0" smtClean="0"/>
              <a:t>Zjistěte, podle jaké osobnosti jsou sady pojmenovány.</a:t>
            </a:r>
          </a:p>
          <a:p>
            <a:pPr algn="just"/>
            <a:endParaRPr lang="cs-CZ" dirty="0"/>
          </a:p>
          <a:p>
            <a:pPr algn="just"/>
            <a:endParaRPr lang="cs-CZ" dirty="0" smtClean="0"/>
          </a:p>
          <a:p>
            <a:pPr algn="just"/>
            <a:endParaRPr lang="cs-CZ" dirty="0"/>
          </a:p>
        </p:txBody>
      </p:sp>
    </p:spTree>
    <p:extLst>
      <p:ext uri="{BB962C8B-B14F-4D97-AF65-F5344CB8AC3E}">
        <p14:creationId xmlns:p14="http://schemas.microsoft.com/office/powerpoint/2010/main" val="1220903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a:t>
            </a:r>
            <a:endParaRPr lang="cs-CZ" dirty="0"/>
          </a:p>
        </p:txBody>
      </p:sp>
      <p:sp>
        <p:nvSpPr>
          <p:cNvPr id="3" name="Zástupný symbol pro obsah 2"/>
          <p:cNvSpPr>
            <a:spLocks noGrp="1"/>
          </p:cNvSpPr>
          <p:nvPr>
            <p:ph idx="1"/>
          </p:nvPr>
        </p:nvSpPr>
        <p:spPr>
          <a:xfrm>
            <a:off x="467544" y="1916832"/>
            <a:ext cx="8229600" cy="4389120"/>
          </a:xfrm>
        </p:spPr>
        <p:txBody>
          <a:bodyPr/>
          <a:lstStyle/>
          <a:p>
            <a:pPr algn="just"/>
            <a:r>
              <a:rPr lang="cs-CZ" sz="4400" dirty="0" smtClean="0"/>
              <a:t>Od </a:t>
            </a:r>
            <a:r>
              <a:rPr lang="cs-CZ" sz="4400" dirty="0"/>
              <a:t>roku 1926 je </a:t>
            </a:r>
            <a:r>
              <a:rPr lang="cs-CZ" sz="4400" dirty="0" smtClean="0"/>
              <a:t>zde umístěn </a:t>
            </a:r>
            <a:r>
              <a:rPr lang="cs-CZ" sz="4400" dirty="0"/>
              <a:t>pomník </a:t>
            </a:r>
            <a:r>
              <a:rPr lang="cs-CZ" sz="4400" dirty="0" smtClean="0"/>
              <a:t>spisovatele Josefa Holečka</a:t>
            </a:r>
            <a:endParaRPr lang="cs-CZ" sz="4400" dirty="0"/>
          </a:p>
          <a:p>
            <a:endParaRPr lang="cs-CZ" dirty="0" smtClean="0"/>
          </a:p>
          <a:p>
            <a:endParaRPr lang="cs-CZ" dirty="0"/>
          </a:p>
        </p:txBody>
      </p:sp>
    </p:spTree>
    <p:extLst>
      <p:ext uri="{BB962C8B-B14F-4D97-AF65-F5344CB8AC3E}">
        <p14:creationId xmlns:p14="http://schemas.microsoft.com/office/powerpoint/2010/main" val="976683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otázky</a:t>
            </a:r>
            <a:endParaRPr lang="cs-CZ" dirty="0"/>
          </a:p>
        </p:txBody>
      </p:sp>
      <p:sp>
        <p:nvSpPr>
          <p:cNvPr id="3" name="Zástupný symbol pro obsah 2"/>
          <p:cNvSpPr>
            <a:spLocks noGrp="1"/>
          </p:cNvSpPr>
          <p:nvPr>
            <p:ph idx="1"/>
          </p:nvPr>
        </p:nvSpPr>
        <p:spPr/>
        <p:txBody>
          <a:bodyPr/>
          <a:lstStyle/>
          <a:p>
            <a:pPr algn="just"/>
            <a:r>
              <a:rPr lang="cs-CZ" sz="4000" dirty="0"/>
              <a:t>1. Zjistěte informace o životě a díle J. Holečka.</a:t>
            </a:r>
          </a:p>
          <a:p>
            <a:pPr algn="just"/>
            <a:r>
              <a:rPr lang="cs-CZ" sz="4000" dirty="0"/>
              <a:t>2. Uveďte, proč je tato osobnost spojována s městem Tábor?</a:t>
            </a:r>
          </a:p>
          <a:p>
            <a:pPr algn="just"/>
            <a:r>
              <a:rPr lang="cs-CZ" sz="4000" dirty="0"/>
              <a:t>3. Zjistěte, kdo je autorem pomníku J. Holečka.</a:t>
            </a:r>
          </a:p>
          <a:p>
            <a:pPr algn="just"/>
            <a:endParaRPr lang="cs-CZ" dirty="0"/>
          </a:p>
        </p:txBody>
      </p:sp>
    </p:spTree>
    <p:extLst>
      <p:ext uri="{BB962C8B-B14F-4D97-AF65-F5344CB8AC3E}">
        <p14:creationId xmlns:p14="http://schemas.microsoft.com/office/powerpoint/2010/main" val="1174104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život</a:t>
            </a:r>
            <a:endParaRPr lang="cs-CZ" dirty="0"/>
          </a:p>
        </p:txBody>
      </p:sp>
      <p:sp>
        <p:nvSpPr>
          <p:cNvPr id="3" name="Zástupný symbol pro obsah 2"/>
          <p:cNvSpPr>
            <a:spLocks noGrp="1"/>
          </p:cNvSpPr>
          <p:nvPr>
            <p:ph idx="1"/>
          </p:nvPr>
        </p:nvSpPr>
        <p:spPr/>
        <p:txBody>
          <a:bodyPr>
            <a:noAutofit/>
          </a:bodyPr>
          <a:lstStyle/>
          <a:p>
            <a:pPr algn="just"/>
            <a:r>
              <a:rPr lang="cs-CZ" sz="3200" dirty="0" smtClean="0"/>
              <a:t>Narozen 27</a:t>
            </a:r>
            <a:r>
              <a:rPr lang="cs-CZ" sz="3200" dirty="0"/>
              <a:t>. února 1853 </a:t>
            </a:r>
            <a:r>
              <a:rPr lang="cs-CZ" sz="3200" dirty="0" smtClean="0"/>
              <a:t>ve </a:t>
            </a:r>
            <a:r>
              <a:rPr lang="cs-CZ" sz="3200" dirty="0" err="1" smtClean="0"/>
              <a:t>Stožici</a:t>
            </a:r>
            <a:r>
              <a:rPr lang="cs-CZ" sz="3200" dirty="0"/>
              <a:t> u </a:t>
            </a:r>
            <a:r>
              <a:rPr lang="cs-CZ" sz="3200" dirty="0" smtClean="0"/>
              <a:t>Vodňan</a:t>
            </a:r>
            <a:endParaRPr lang="cs-CZ" sz="3200" dirty="0"/>
          </a:p>
          <a:p>
            <a:pPr algn="just"/>
            <a:r>
              <a:rPr lang="cs-CZ" sz="3200" dirty="0" smtClean="0"/>
              <a:t>Zemřel 6</a:t>
            </a:r>
            <a:r>
              <a:rPr lang="cs-CZ" sz="3200" dirty="0"/>
              <a:t>. března </a:t>
            </a:r>
            <a:r>
              <a:rPr lang="cs-CZ" sz="3200" dirty="0" smtClean="0"/>
              <a:t>1929</a:t>
            </a:r>
            <a:r>
              <a:rPr lang="cs-CZ" sz="3200" dirty="0"/>
              <a:t> </a:t>
            </a:r>
            <a:r>
              <a:rPr lang="cs-CZ" sz="3200" dirty="0" smtClean="0"/>
              <a:t>v Praze </a:t>
            </a:r>
          </a:p>
          <a:p>
            <a:pPr algn="just"/>
            <a:r>
              <a:rPr lang="cs-CZ" sz="3200" dirty="0" smtClean="0"/>
              <a:t>Český spisovatel se zaměřením </a:t>
            </a:r>
            <a:r>
              <a:rPr lang="cs-CZ" sz="3200" dirty="0"/>
              <a:t>na jižní Čechy, </a:t>
            </a:r>
            <a:r>
              <a:rPr lang="cs-CZ" sz="3200" dirty="0" smtClean="0"/>
              <a:t>představitel realismu</a:t>
            </a:r>
            <a:r>
              <a:rPr lang="cs-CZ" sz="3200" dirty="0"/>
              <a:t>, </a:t>
            </a:r>
            <a:r>
              <a:rPr lang="cs-CZ" sz="3200" dirty="0" smtClean="0"/>
              <a:t>ruralismu</a:t>
            </a:r>
            <a:r>
              <a:rPr lang="cs-CZ" sz="3200" dirty="0"/>
              <a:t> </a:t>
            </a:r>
            <a:r>
              <a:rPr lang="cs-CZ" sz="3200" dirty="0" smtClean="0"/>
              <a:t>a </a:t>
            </a:r>
            <a:r>
              <a:rPr lang="cs-CZ" sz="3200" dirty="0"/>
              <a:t>tzv. venkovské </a:t>
            </a:r>
            <a:r>
              <a:rPr lang="cs-CZ" sz="3200" dirty="0" smtClean="0"/>
              <a:t>prózy</a:t>
            </a:r>
            <a:endParaRPr lang="cs-CZ" sz="3200" dirty="0"/>
          </a:p>
          <a:p>
            <a:pPr algn="just"/>
            <a:r>
              <a:rPr lang="cs-CZ" sz="3200" dirty="0" smtClean="0"/>
              <a:t>Dále </a:t>
            </a:r>
            <a:r>
              <a:rPr lang="cs-CZ" sz="3200" dirty="0"/>
              <a:t>působil </a:t>
            </a:r>
            <a:r>
              <a:rPr lang="cs-CZ" sz="3200" dirty="0" smtClean="0"/>
              <a:t>také jako překladatel </a:t>
            </a:r>
            <a:r>
              <a:rPr lang="cs-CZ" sz="3200" dirty="0"/>
              <a:t>a </a:t>
            </a:r>
            <a:r>
              <a:rPr lang="cs-CZ" sz="3200" dirty="0" smtClean="0"/>
              <a:t>novinář</a:t>
            </a:r>
            <a:endParaRPr lang="cs-CZ" sz="3200" dirty="0"/>
          </a:p>
        </p:txBody>
      </p:sp>
    </p:spTree>
    <p:extLst>
      <p:ext uri="{BB962C8B-B14F-4D97-AF65-F5344CB8AC3E}">
        <p14:creationId xmlns:p14="http://schemas.microsoft.com/office/powerpoint/2010/main" val="1987500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Josef Holeček - otázky</a:t>
            </a:r>
            <a:endParaRPr lang="cs-CZ" dirty="0"/>
          </a:p>
        </p:txBody>
      </p:sp>
      <p:sp>
        <p:nvSpPr>
          <p:cNvPr id="3" name="Zástupný symbol pro obsah 2"/>
          <p:cNvSpPr>
            <a:spLocks noGrp="1"/>
          </p:cNvSpPr>
          <p:nvPr>
            <p:ph idx="1"/>
          </p:nvPr>
        </p:nvSpPr>
        <p:spPr/>
        <p:txBody>
          <a:bodyPr>
            <a:normAutofit/>
          </a:bodyPr>
          <a:lstStyle/>
          <a:p>
            <a:pPr algn="just"/>
            <a:r>
              <a:rPr lang="cs-CZ" sz="4400" dirty="0" smtClean="0"/>
              <a:t>Vysvětlete pojmy: realismus a ruralismus.</a:t>
            </a:r>
            <a:endParaRPr lang="cs-CZ" sz="4400" dirty="0"/>
          </a:p>
        </p:txBody>
      </p:sp>
    </p:spTree>
    <p:extLst>
      <p:ext uri="{BB962C8B-B14F-4D97-AF65-F5344CB8AC3E}">
        <p14:creationId xmlns:p14="http://schemas.microsoft.com/office/powerpoint/2010/main" val="1933684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Josef </a:t>
            </a:r>
            <a:r>
              <a:rPr lang="cs-CZ" dirty="0" smtClean="0"/>
              <a:t>Holeček - život</a:t>
            </a:r>
            <a:endParaRPr lang="cs-CZ" dirty="0"/>
          </a:p>
        </p:txBody>
      </p:sp>
      <p:sp>
        <p:nvSpPr>
          <p:cNvPr id="3" name="Zástupný symbol pro obsah 2"/>
          <p:cNvSpPr>
            <a:spLocks noGrp="1"/>
          </p:cNvSpPr>
          <p:nvPr>
            <p:ph idx="1"/>
          </p:nvPr>
        </p:nvSpPr>
        <p:spPr/>
        <p:txBody>
          <a:bodyPr>
            <a:noAutofit/>
          </a:bodyPr>
          <a:lstStyle/>
          <a:p>
            <a:pPr algn="just"/>
            <a:r>
              <a:rPr lang="cs-CZ" sz="2800" dirty="0"/>
              <a:t>Rodina si přála, aby se stal </a:t>
            </a:r>
            <a:r>
              <a:rPr lang="cs-CZ" sz="2800" dirty="0" smtClean="0"/>
              <a:t>knězem</a:t>
            </a:r>
          </a:p>
          <a:p>
            <a:pPr algn="just"/>
            <a:r>
              <a:rPr lang="cs-CZ" sz="2800" dirty="0" smtClean="0"/>
              <a:t>Holeček ale vystudoval </a:t>
            </a:r>
            <a:r>
              <a:rPr lang="cs-CZ" sz="2800" dirty="0"/>
              <a:t>gymnázium v Písku a v Českých Budějovicích a Vyšší zemědělskou školu v </a:t>
            </a:r>
            <a:r>
              <a:rPr lang="cs-CZ" sz="2800" dirty="0" smtClean="0"/>
              <a:t>Táboře</a:t>
            </a:r>
            <a:endParaRPr lang="cs-CZ" sz="2800" dirty="0"/>
          </a:p>
          <a:p>
            <a:pPr algn="just"/>
            <a:r>
              <a:rPr lang="cs-CZ" sz="2800" dirty="0" smtClean="0"/>
              <a:t>Na škole v Táboře spisovatel obdivoval </a:t>
            </a:r>
            <a:r>
              <a:rPr lang="cs-CZ" sz="2800" dirty="0"/>
              <a:t>ředitele Václava </a:t>
            </a:r>
            <a:r>
              <a:rPr lang="cs-CZ" sz="2800" dirty="0" smtClean="0"/>
              <a:t>Křížka, na kterého vzpomíná takto: „Křížek</a:t>
            </a:r>
            <a:r>
              <a:rPr lang="cs-CZ" sz="2800" dirty="0"/>
              <a:t>, učený, osvícený a na slovo vzatý Čech a Slovan. Nekrčí se a neomlouvá za svůj slovanský původ a také jeho žáci jsou hrdí a sebevědomí Češi“ (Pero – paměti</a:t>
            </a:r>
            <a:r>
              <a:rPr lang="cs-CZ" sz="2800" dirty="0" smtClean="0"/>
              <a:t>)</a:t>
            </a:r>
            <a:endParaRPr lang="cs-CZ" sz="2800" dirty="0"/>
          </a:p>
        </p:txBody>
      </p:sp>
    </p:spTree>
    <p:extLst>
      <p:ext uri="{BB962C8B-B14F-4D97-AF65-F5344CB8AC3E}">
        <p14:creationId xmlns:p14="http://schemas.microsoft.com/office/powerpoint/2010/main" val="40559933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k">
  <a:themeElements>
    <a:clrScheme name="Tok">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TotalTime>
  <Words>546</Words>
  <Application>Microsoft Office PowerPoint</Application>
  <PresentationFormat>Předvádění na obrazovce (4:3)</PresentationFormat>
  <Paragraphs>121</Paragraphs>
  <Slides>25</Slides>
  <Notes>0</Notes>
  <HiddenSlides>0</HiddenSlides>
  <MMClips>0</MMClips>
  <ScaleCrop>false</ScaleCrop>
  <HeadingPairs>
    <vt:vector size="4" baseType="variant">
      <vt:variant>
        <vt:lpstr>Motiv</vt:lpstr>
      </vt:variant>
      <vt:variant>
        <vt:i4>1</vt:i4>
      </vt:variant>
      <vt:variant>
        <vt:lpstr>Nadpisy snímků</vt:lpstr>
      </vt:variant>
      <vt:variant>
        <vt:i4>25</vt:i4>
      </vt:variant>
    </vt:vector>
  </HeadingPairs>
  <TitlesOfParts>
    <vt:vector size="26" baseType="lpstr">
      <vt:lpstr>Tok</vt:lpstr>
      <vt:lpstr>Prezentace aplikace PowerPoint</vt:lpstr>
      <vt:lpstr>TÁBORSKO V LITERATUŘE A KULTUŘE</vt:lpstr>
      <vt:lpstr>Poznáte místo na fotce?</vt:lpstr>
      <vt:lpstr>Holečkovy sady</vt:lpstr>
      <vt:lpstr>Josef Holeček</vt:lpstr>
      <vt:lpstr>Josef Holeček - otázky</vt:lpstr>
      <vt:lpstr>Josef Holeček - život</vt:lpstr>
      <vt:lpstr>Josef Holeček - otázky</vt:lpstr>
      <vt:lpstr>Josef Holeček - život</vt:lpstr>
      <vt:lpstr>Josef Holeček - život</vt:lpstr>
      <vt:lpstr>Josef Holeček - život</vt:lpstr>
      <vt:lpstr>Josef Holeček - dílo</vt:lpstr>
      <vt:lpstr>Josef Holeček - dílo</vt:lpstr>
      <vt:lpstr>Josef Holeček - dílo</vt:lpstr>
      <vt:lpstr>Josef Holeček – „Naši“</vt:lpstr>
      <vt:lpstr>Josef Holeček – „Naši“</vt:lpstr>
      <vt:lpstr>Josef Holeček – „Naši“</vt:lpstr>
      <vt:lpstr>Josef Holeček – „Naši“ – ukázka:</vt:lpstr>
      <vt:lpstr>Josef Holeček – „Naši“ – ukázka:</vt:lpstr>
      <vt:lpstr>Josef Holeček - portrét</vt:lpstr>
      <vt:lpstr>Josef Holeček - portrét</vt:lpstr>
      <vt:lpstr>Josef Holeček - portrét</vt:lpstr>
      <vt:lpstr>Holeček před svým pomníkem - 1926</vt:lpstr>
      <vt:lpstr>Holečkův pomník od Františka Bílka - 1922</vt:lpstr>
      <vt:lpstr>Prezentace aplikace PowerPoint</vt:lpstr>
    </vt:vector>
  </TitlesOfParts>
  <Company>GPdC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TÁBORSKO V LITERATUŘE A KULTUŘE</dc:title>
  <dc:creator>doma</dc:creator>
  <cp:lastModifiedBy>doma</cp:lastModifiedBy>
  <cp:revision>33</cp:revision>
  <dcterms:created xsi:type="dcterms:W3CDTF">2012-12-23T20:58:24Z</dcterms:created>
  <dcterms:modified xsi:type="dcterms:W3CDTF">2014-05-05T20:14:23Z</dcterms:modified>
</cp:coreProperties>
</file>