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58" r:id="rId12"/>
  </p:sldIdLst>
  <p:sldSz cx="10160000" cy="7620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onstantia" panose="02030602050306030303" pitchFamily="18" charset="0"/>
      <p:regular r:id="rId17"/>
      <p:bold r:id="rId18"/>
      <p:italic r:id="rId19"/>
      <p:boldItalic r:id="rId20"/>
    </p:embeddedFont>
    <p:embeddedFont>
      <p:font typeface="Wingdings 2" panose="05020102010507070707" pitchFamily="18" charset="2"/>
      <p:regular r:id="rId21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032" y="-77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4/49/Deska_Sedl%C3%A1%C4%8Dek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9/Deska_Sedl%C3%A1%C4%8Dek.JPG" TargetMode="External"/><Relationship Id="rId2" Type="http://schemas.openxmlformats.org/officeDocument/2006/relationships/hyperlink" Target="http://upload.wikimedia.org/wikipedia/commons/7/78/August_Sedlacek_Vilimek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7/78/August_Sedlacek_Vilimek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6064" y="2120900"/>
            <a:ext cx="25202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580066" y="2425700"/>
            <a:ext cx="2383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Číslo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06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15704" y="1001688"/>
            <a:ext cx="51279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August Sedláček, učitel a historik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4479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887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20.12.2012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 a úkoly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Sedláčkova pamětní deska je umístěna v budově, kde bývalo táborské gymnázium. </a:t>
            </a:r>
            <a:r>
              <a:rPr lang="cs-CZ" sz="2800" b="1" dirty="0" smtClean="0"/>
              <a:t>Která instituce tuto budovu dnes využívá?</a:t>
            </a:r>
            <a:endParaRPr lang="cs-CZ" sz="28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Sedláčkova pamětní deska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Prosinec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7512" y="929680"/>
            <a:ext cx="855796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Kálal, J.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Zázrak, který chodí vedle nás, a my si ho nevšímáme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!, in: Ročenka 2010/2011, Nadační fond Gymnázia Tábor, 2011, str. 38 - 42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r>
              <a:rPr lang="cs-CZ" sz="1200" dirty="0" smtClean="0"/>
              <a:t>August Sedláček, In: </a:t>
            </a:r>
            <a:r>
              <a:rPr lang="cs-CZ" sz="1200" dirty="0" err="1" smtClean="0"/>
              <a:t>Wikipedie</a:t>
            </a:r>
            <a:r>
              <a:rPr lang="cs-CZ" sz="1200" dirty="0" smtClean="0"/>
              <a:t>, otevřená encyklopedie [online]. [cit. 2012-12- 07]. Dostupné z: </a:t>
            </a:r>
            <a:r>
              <a:rPr lang="cs-CZ" sz="1200" dirty="0" smtClean="0">
                <a:hlinkClick r:id="rId2"/>
              </a:rPr>
              <a:t>http://upload.wikimedia.org/wikipedia/commons/7/78/August_Sedlacek_Vilimek.jpg</a:t>
            </a:r>
            <a:endParaRPr lang="cs-CZ" sz="1200" dirty="0" smtClean="0"/>
          </a:p>
          <a:p>
            <a:r>
              <a:rPr lang="cs-CZ" sz="1200" dirty="0" smtClean="0"/>
              <a:t>Sedláčkův hrob. Foto Jiří Kálal</a:t>
            </a:r>
          </a:p>
          <a:p>
            <a:r>
              <a:rPr lang="cs-CZ" sz="1200" dirty="0" smtClean="0"/>
              <a:t>Sedláčkův dům. Foto Jiří Kálal</a:t>
            </a:r>
          </a:p>
          <a:p>
            <a:r>
              <a:rPr lang="cs-CZ" sz="1200" dirty="0" smtClean="0"/>
              <a:t>Sedláčkova pamětní deska, In: </a:t>
            </a:r>
            <a:r>
              <a:rPr lang="cs-CZ" sz="1200" dirty="0" err="1" smtClean="0"/>
              <a:t>Wikipedie</a:t>
            </a:r>
            <a:r>
              <a:rPr lang="cs-CZ" sz="1200" dirty="0" smtClean="0"/>
              <a:t>, otevřená encyklopedie [online]. [cit. 2012-12- 07]. Dostupné z: </a:t>
            </a:r>
            <a:r>
              <a:rPr lang="cs-CZ" sz="1200" u="sng" dirty="0" smtClean="0">
                <a:hlinkClick r:id="rId3"/>
              </a:rPr>
              <a:t>http://upload.wikimedia.org/wikipedia/commons/4/49/Deska_Sedl%C3%A1%C4%8Dek.JPG</a:t>
            </a:r>
            <a:endParaRPr lang="cs-CZ" sz="1200" dirty="0" smtClean="0"/>
          </a:p>
          <a:p>
            <a:endParaRPr lang="cs-CZ" sz="1200" dirty="0" smtClean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August Sedláček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Učitel a historik</a:t>
            </a:r>
          </a:p>
          <a:p>
            <a:r>
              <a:rPr lang="cs-CZ" dirty="0" smtClean="0"/>
              <a:t>(1843 – 1926)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164667" y="857672"/>
            <a:ext cx="4487333" cy="6203356"/>
          </a:xfrm>
        </p:spPr>
        <p:txBody>
          <a:bodyPr>
            <a:normAutofit/>
          </a:bodyPr>
          <a:lstStyle/>
          <a:p>
            <a:r>
              <a:rPr lang="cs-CZ" sz="2800" dirty="0" smtClean="0"/>
              <a:t>narodil se 28. 8. 1843 v Mladé </a:t>
            </a:r>
            <a:r>
              <a:rPr lang="cs-CZ" sz="2800" dirty="0" err="1" smtClean="0"/>
              <a:t>Vožici</a:t>
            </a:r>
            <a:endParaRPr lang="cs-CZ" sz="2800" dirty="0" smtClean="0"/>
          </a:p>
          <a:p>
            <a:r>
              <a:rPr lang="cs-CZ" sz="2800" dirty="0" smtClean="0"/>
              <a:t>maturoval na píseckém gymnáziu (1863)</a:t>
            </a:r>
          </a:p>
          <a:p>
            <a:r>
              <a:rPr lang="cs-CZ" sz="2800" dirty="0" smtClean="0"/>
              <a:t>absolvoval filozofickou fakultu </a:t>
            </a:r>
            <a:r>
              <a:rPr lang="cs-CZ" sz="2800" dirty="0" err="1" smtClean="0"/>
              <a:t>Karlo</a:t>
            </a:r>
            <a:r>
              <a:rPr lang="cs-CZ" sz="2800" dirty="0" smtClean="0"/>
              <a:t>-</a:t>
            </a:r>
            <a:r>
              <a:rPr lang="cs-CZ" sz="2800" dirty="0" err="1" smtClean="0"/>
              <a:t>Ferdinan</a:t>
            </a:r>
            <a:r>
              <a:rPr lang="cs-CZ" sz="2800" dirty="0" smtClean="0"/>
              <a:t>-</a:t>
            </a:r>
            <a:r>
              <a:rPr lang="cs-CZ" sz="2800" dirty="0" err="1" smtClean="0"/>
              <a:t>dovy</a:t>
            </a:r>
            <a:r>
              <a:rPr lang="cs-CZ" sz="2800" dirty="0" smtClean="0"/>
              <a:t> univerzity (absolutorium z vše-obecných a rakouských dějin, latiny, řečtiny, češtiny a němčiny)</a:t>
            </a:r>
          </a:p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Portrét A. Sedláčka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středoškolský profesor v Litomyšli (1867 až 1869), v Rychnově nad Kněžnou (1869 až 1875) a v Táboře (1873 až 1899)</a:t>
            </a:r>
          </a:p>
          <a:p>
            <a:r>
              <a:rPr lang="cs-CZ" sz="2800" dirty="0" smtClean="0"/>
              <a:t>patřil k první generaci profesorů táborského gymnázia kolem ředitele Křížka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roku 1899 odešel do penze a přestěhoval se do Písku </a:t>
            </a:r>
          </a:p>
          <a:p>
            <a:r>
              <a:rPr lang="cs-CZ" sz="2800" dirty="0" smtClean="0"/>
              <a:t>od roku 1900 byl ředitelem tamějšího muzea</a:t>
            </a:r>
          </a:p>
          <a:p>
            <a:r>
              <a:rPr lang="cs-CZ" sz="2800" dirty="0" smtClean="0"/>
              <a:t>uspořádal městský archiv</a:t>
            </a:r>
          </a:p>
          <a:p>
            <a:r>
              <a:rPr lang="cs-CZ" sz="2800" dirty="0" smtClean="0"/>
              <a:t>stejně jako v Táboře se stále věnoval vědecké činnosti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zemřel 15. ledna 1926</a:t>
            </a:r>
          </a:p>
          <a:p>
            <a:r>
              <a:rPr lang="cs-CZ" sz="2800" dirty="0" smtClean="0"/>
              <a:t>je pochován v Písku</a:t>
            </a:r>
            <a:endParaRPr lang="cs-CZ" sz="2800" dirty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64" y="1505744"/>
            <a:ext cx="3708897" cy="5555456"/>
          </a:xfr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vydal 166 prací (knihy a články)</a:t>
            </a:r>
          </a:p>
          <a:p>
            <a:r>
              <a:rPr lang="cs-CZ" sz="2800" dirty="0" smtClean="0"/>
              <a:t>poznámková pozůstalost - obsahuje kolem 35 tisíc lístků</a:t>
            </a:r>
          </a:p>
          <a:p>
            <a:r>
              <a:rPr lang="cs-CZ" sz="2800" dirty="0"/>
              <a:t>sám odvedl práci, kterou dnes konají vědecké týmy </a:t>
            </a:r>
          </a:p>
          <a:p>
            <a:pPr marL="0" indent="0">
              <a:buNone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8000" y="1001688"/>
            <a:ext cx="9144000" cy="602564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sz="3200" b="1" dirty="0" smtClean="0"/>
              <a:t>Nejvýznamnější díla:</a:t>
            </a:r>
          </a:p>
          <a:p>
            <a:pPr>
              <a:lnSpc>
                <a:spcPct val="90000"/>
              </a:lnSpc>
            </a:pPr>
            <a:endParaRPr lang="cs-CZ" sz="3200" dirty="0" smtClean="0"/>
          </a:p>
          <a:p>
            <a:pPr>
              <a:lnSpc>
                <a:spcPct val="90000"/>
              </a:lnSpc>
            </a:pPr>
            <a:r>
              <a:rPr lang="cs-CZ" sz="2800" dirty="0" smtClean="0"/>
              <a:t>Hrady, zámky a tvrze království Českého I–XV (1882 –1927)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Českomoravská heraldika I–II (1902–1925)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Dějiny královského krajského města Písku nad Otavou I–III (1911–1913)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Atlasy erbů a pečetí české a moravské středověké šlechty 1–5 (2001–2003)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 a úkoly</a:t>
            </a:r>
            <a:endParaRPr lang="cs-CZ" sz="4400" dirty="0"/>
          </a:p>
        </p:txBody>
      </p:sp>
      <p:pic>
        <p:nvPicPr>
          <p:cNvPr id="5" name="Zástupný symbol pro obsah 4" descr="Sedláčkův dům_20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8000" y="3099320"/>
            <a:ext cx="4487863" cy="2996159"/>
          </a:xfrm>
          <a:ln w="9525">
            <a:solidFill>
              <a:schemeClr val="tx1"/>
            </a:solidFill>
          </a:ln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 tomto domě na bývalém Klášterním náměstí Sedláček bydlel. </a:t>
            </a:r>
            <a:r>
              <a:rPr lang="cs-CZ" sz="2800" b="1" dirty="0" smtClean="0"/>
              <a:t>Jak se toto táborské náměstí jmenuje dnes?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394</Words>
  <Application>Microsoft Office PowerPoint</Application>
  <PresentationFormat>Vlastní</PresentationFormat>
  <Paragraphs>71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9" baseType="lpstr">
      <vt:lpstr>Arial</vt:lpstr>
      <vt:lpstr>Times New Roman - 14</vt:lpstr>
      <vt:lpstr>Arial - 16</vt:lpstr>
      <vt:lpstr>Calibri</vt:lpstr>
      <vt:lpstr>Constantia</vt:lpstr>
      <vt:lpstr>Arial - 20</vt:lpstr>
      <vt:lpstr>Wingdings 2</vt:lpstr>
      <vt:lpstr>Tok</vt:lpstr>
      <vt:lpstr>Prezentace aplikace PowerPoint</vt:lpstr>
      <vt:lpstr>August Sedláček</vt:lpstr>
      <vt:lpstr>  </vt:lpstr>
      <vt:lpstr>  </vt:lpstr>
      <vt:lpstr>   </vt:lpstr>
      <vt:lpstr>  </vt:lpstr>
      <vt:lpstr>  </vt:lpstr>
      <vt:lpstr>   </vt:lpstr>
      <vt:lpstr>Otázky a úkoly</vt:lpstr>
      <vt:lpstr>Otázky a úkoly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31</cp:revision>
  <dcterms:created xsi:type="dcterms:W3CDTF">2012-09-30T18:20:36Z</dcterms:created>
  <dcterms:modified xsi:type="dcterms:W3CDTF">2014-05-14T09:46:21Z</dcterms:modified>
</cp:coreProperties>
</file>