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9" r:id="rId5"/>
    <p:sldId id="262" r:id="rId6"/>
    <p:sldId id="266" r:id="rId7"/>
    <p:sldId id="267" r:id="rId8"/>
    <p:sldId id="261" r:id="rId9"/>
    <p:sldId id="263" r:id="rId10"/>
    <p:sldId id="264" r:id="rId11"/>
    <p:sldId id="268" r:id="rId12"/>
    <p:sldId id="265" r:id="rId13"/>
    <p:sldId id="270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F4E36A-044A-4EEF-83DD-0AB8A8A84F8E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123B7B5-EF40-4301-B365-D382DF10F5F9}" type="pres">
      <dgm:prSet presAssocID="{4CF4E36A-044A-4EEF-83DD-0AB8A8A84F8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</dgm:ptLst>
  <dgm:cxnLst>
    <dgm:cxn modelId="{6B1D8C0B-964B-43DD-B7F1-4863D2614AE9}" type="presOf" srcId="{4CF4E36A-044A-4EEF-83DD-0AB8A8A84F8E}" destId="{C123B7B5-EF40-4301-B365-D382DF10F5F9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AD91F-4FB1-4E98-9A37-3414FD5E5E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799AB-2DA5-4AEF-93E3-D987D5BA8D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2F4C-0720-422F-9B3A-DEEFFE6C59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8E7A-F7F1-456C-9300-0919DFAAA0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CFCDF-BC26-4BDE-A7C1-AA40B62B7F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2D3-C116-4AD2-AE58-09A7468E1C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62C2-67A1-4C07-86EA-693FB04B91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B1D94-E81B-427F-80E1-B179A0E6813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9B0A1-3368-429E-8F53-0839667310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FA760-6D5C-463B-B98A-7E4D357220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3B1BD-22EA-4063-8385-A2AC9686435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8E54462-D369-4898-AD18-168E8A50C31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31" r:id="rId2"/>
    <p:sldLayoutId id="2147483740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41" r:id="rId9"/>
    <p:sldLayoutId id="2147483737" r:id="rId10"/>
    <p:sldLayoutId id="21474837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Projekt : Inovace vybavení  Registrační číslo </a:t>
            </a:r>
            <a:r>
              <a:rPr lang="cs-CZ" sz="1100">
                <a:solidFill>
                  <a:srgbClr val="000000"/>
                </a:solidFill>
                <a:cs typeface="Arial" pitchFamily="34" charset="0"/>
              </a:rPr>
              <a:t>projektu </a:t>
            </a:r>
            <a:r>
              <a:rPr lang="cs-CZ" sz="1100" smtClean="0">
                <a:solidFill>
                  <a:srgbClr val="000000"/>
                </a:solidFill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-79375" y="4348163"/>
            <a:ext cx="93027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364163" y="1908175"/>
            <a:ext cx="2476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český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jazyk a literatura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12350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05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252253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 21.12.2012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Třída:3.C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3746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Mgr. Petra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Husáková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2669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Josef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Fanta, architekt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3059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ročník: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třetí</a:t>
            </a: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32 _Č_1</a:t>
            </a: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   Společenský život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endParaRPr lang="cs-CZ" dirty="0" smtClean="0"/>
          </a:p>
          <a:p>
            <a:pPr marL="0" indent="0" eaLnBrk="1" hangingPunct="1">
              <a:buFont typeface="Wingdings 2" pitchFamily="18" charset="2"/>
              <a:buNone/>
            </a:pPr>
            <a:endParaRPr lang="cs-CZ" dirty="0" smtClean="0"/>
          </a:p>
          <a:p>
            <a:pPr marL="0" indent="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cs-CZ" dirty="0" smtClean="0"/>
              <a:t>Mezi známé Fantovy rodiny patřily vynikající osobnosti českého veřejného života, vedle slavných stavitelů například i spisovatelé Julius Zeyer a Jakub Arbes či malířka Zdenka </a:t>
            </a:r>
            <a:r>
              <a:rPr lang="cs-CZ" dirty="0" err="1" smtClean="0"/>
              <a:t>Braunerová</a:t>
            </a:r>
            <a:r>
              <a:rPr lang="cs-CZ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Úkoly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dirty="0" smtClean="0"/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1. Vyhledejte charakteristické znaky secese</a:t>
            </a:r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2. Najděte příklady uplatnění těchto znaků na obrázcích Fantových staveb</a:t>
            </a:r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3. Uveďte autory, kteří patří mezi představitele secese v literatuře. Pokuste se charakterizovat obecné rysy secesní literatury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dirty="0" smtClean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dirty="0" smtClean="0"/>
              <a:t>http://www.</a:t>
            </a:r>
            <a:r>
              <a:rPr lang="cs-CZ" sz="2800" dirty="0" err="1" smtClean="0"/>
              <a:t>archiweb.cz</a:t>
            </a:r>
            <a:r>
              <a:rPr lang="cs-CZ" sz="2800" dirty="0" smtClean="0"/>
              <a:t>/</a:t>
            </a:r>
            <a:r>
              <a:rPr lang="cs-CZ" sz="2800" dirty="0" err="1" smtClean="0"/>
              <a:t>news.php</a:t>
            </a:r>
            <a:r>
              <a:rPr lang="cs-CZ" sz="2800" dirty="0" smtClean="0"/>
              <a:t>?</a:t>
            </a:r>
            <a:r>
              <a:rPr lang="cs-CZ" sz="2800" dirty="0" err="1" smtClean="0"/>
              <a:t>action</a:t>
            </a:r>
            <a:r>
              <a:rPr lang="cs-CZ" sz="2800" dirty="0" smtClean="0"/>
              <a:t>=show&amp;id=2528&amp;type=1</a:t>
            </a:r>
          </a:p>
          <a:p>
            <a:pPr eaLnBrk="1" hangingPunct="1"/>
            <a:r>
              <a:rPr lang="cs-CZ" sz="2800" dirty="0" smtClean="0"/>
              <a:t>http://cs.wikipedia.org/wiki/Josef_Fanta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Pierra de Coubertina, Tábor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tricatni@gymta.cz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1.12. 2012</a:t>
            </a:r>
          </a:p>
        </p:txBody>
      </p:sp>
      <p:sp>
        <p:nvSpPr>
          <p:cNvPr id="17412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7413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17414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45910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cs typeface="Arial" pitchFamily="34" charset="0"/>
              </a:rPr>
              <a:t>http://www.archiweb.cz/news.php?action=show&amp;id=2528&amp;type=1</a:t>
            </a:r>
          </a:p>
          <a:p>
            <a:r>
              <a:rPr lang="cs-CZ" sz="1100">
                <a:cs typeface="Arial" pitchFamily="34" charset="0"/>
              </a:rPr>
              <a:t>http://cs.wikipedia.org/wiki/Josef_Fanta</a:t>
            </a:r>
          </a:p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/>
              <a:t>Josef Fanta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cs-CZ" smtClean="0"/>
              <a:t>architekt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Kdo byl Josef Fanta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b="1" dirty="0" smtClean="0"/>
          </a:p>
          <a:p>
            <a:pPr eaLnBrk="1" hangingPunct="1"/>
            <a:endParaRPr lang="cs-CZ" b="1" dirty="0" smtClean="0"/>
          </a:p>
          <a:p>
            <a:pPr eaLnBrk="1" hangingPunct="1"/>
            <a:r>
              <a:rPr lang="cs-CZ" b="1" dirty="0" smtClean="0"/>
              <a:t>Josef Fanta</a:t>
            </a:r>
            <a:r>
              <a:rPr lang="cs-CZ" dirty="0" smtClean="0"/>
              <a:t> (7. 12. 1856 Sudoměřice u Tábora – 20. 6. 1954 Praha) </a:t>
            </a:r>
          </a:p>
          <a:p>
            <a:pPr eaLnBrk="1" hangingPunct="1"/>
            <a:r>
              <a:rPr lang="cs-CZ" dirty="0" smtClean="0"/>
              <a:t>český architekt, návrhář nábytku, malíř, autor mnoha publikací </a:t>
            </a:r>
          </a:p>
          <a:p>
            <a:pPr eaLnBrk="1" hangingPunct="1"/>
            <a:r>
              <a:rPr lang="cs-CZ" dirty="0" smtClean="0"/>
              <a:t>jeden z nejvýznamnějších představitelů české secesní  architektury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Fanta architekt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cs-CZ" dirty="0" smtClean="0"/>
          </a:p>
          <a:p>
            <a:pPr eaLnBrk="1" hangingPunct="1">
              <a:lnSpc>
                <a:spcPct val="90000"/>
              </a:lnSpc>
            </a:pPr>
            <a:endParaRPr lang="cs-CZ" dirty="0" smtClean="0"/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 asistentem Josefa Zítka (svého profesora a architekta, autora např. Národního divadla, Rudolfina) při stavbě Národního divadla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při této stavbě mimo jiné vytvořil novorenesanční lampu, která dodnes stojí před Národním divadlem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 asistent na České technice  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profesor na ČVUT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členem České akademie věd a umění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 Dílo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cs-CZ" sz="2400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400" dirty="0" err="1" smtClean="0">
                <a:solidFill>
                  <a:srgbClr val="FF0000"/>
                </a:solidFill>
              </a:rPr>
              <a:t>neorenesance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>
                <a:solidFill>
                  <a:srgbClr val="FF0000"/>
                </a:solidFill>
              </a:rPr>
              <a:t>a </a:t>
            </a:r>
            <a:r>
              <a:rPr lang="cs-CZ" sz="2400" dirty="0" smtClean="0">
                <a:solidFill>
                  <a:srgbClr val="FF0000"/>
                </a:solidFill>
              </a:rPr>
              <a:t>historismus </a:t>
            </a:r>
            <a:r>
              <a:rPr lang="cs-CZ" sz="2400" dirty="0" smtClean="0"/>
              <a:t>– první stavby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400" dirty="0">
                <a:solidFill>
                  <a:srgbClr val="FF0000"/>
                </a:solidFill>
              </a:rPr>
              <a:t>s</a:t>
            </a:r>
            <a:r>
              <a:rPr lang="cs-CZ" sz="2400" dirty="0" smtClean="0">
                <a:solidFill>
                  <a:srgbClr val="FF0000"/>
                </a:solidFill>
              </a:rPr>
              <a:t>ecese</a:t>
            </a:r>
            <a:r>
              <a:rPr lang="cs-CZ" sz="2400" dirty="0" smtClean="0"/>
              <a:t> </a:t>
            </a:r>
            <a:r>
              <a:rPr lang="cs-CZ" sz="2400" dirty="0" smtClean="0">
                <a:solidFill>
                  <a:srgbClr val="FF0000"/>
                </a:solidFill>
              </a:rPr>
              <a:t>: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 smtClean="0"/>
              <a:t> </a:t>
            </a:r>
            <a:r>
              <a:rPr lang="cs-CZ" sz="2400" dirty="0"/>
              <a:t> </a:t>
            </a:r>
            <a:r>
              <a:rPr lang="cs-CZ" sz="2400" dirty="0" smtClean="0"/>
              <a:t>  - pražské hlavní nádraží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/>
              <a:t> </a:t>
            </a:r>
            <a:r>
              <a:rPr lang="cs-CZ" sz="2400" dirty="0" smtClean="0"/>
              <a:t>   - Mohyla </a:t>
            </a:r>
            <a:r>
              <a:rPr lang="cs-CZ" sz="2400" dirty="0"/>
              <a:t>míru na místě bojiště slavkovské bitvy </a:t>
            </a:r>
            <a:endParaRPr lang="cs-CZ" sz="2400" dirty="0" smtClean="0"/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/>
              <a:t> </a:t>
            </a:r>
            <a:r>
              <a:rPr lang="cs-CZ" sz="2400" dirty="0" smtClean="0"/>
              <a:t>   - budova </a:t>
            </a:r>
            <a:r>
              <a:rPr lang="cs-CZ" sz="2400" dirty="0"/>
              <a:t>ministerstva průmyslu a obchodu v </a:t>
            </a:r>
            <a:r>
              <a:rPr lang="cs-CZ" sz="2400" dirty="0" smtClean="0"/>
              <a:t>Praze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i="1" dirty="0" smtClean="0"/>
              <a:t>    - Hlávkovy </a:t>
            </a:r>
            <a:r>
              <a:rPr lang="cs-CZ" sz="2400" i="1" dirty="0"/>
              <a:t>studentské koleje</a:t>
            </a:r>
            <a:r>
              <a:rPr lang="cs-CZ" sz="2400" dirty="0"/>
              <a:t>, Praha (1903)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 smtClean="0"/>
              <a:t>    - budovy </a:t>
            </a:r>
            <a:r>
              <a:rPr lang="cs-CZ" sz="2400" dirty="0"/>
              <a:t>ondřejovské observatoře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400" dirty="0" smtClean="0"/>
              <a:t>    - dům </a:t>
            </a:r>
            <a:r>
              <a:rPr lang="cs-CZ" sz="2400" dirty="0"/>
              <a:t>Hlahol v Praze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cs-CZ" sz="2400" dirty="0" smtClean="0"/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6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/>
              <a:t>Stavby z ateliéru J.Fanty</a:t>
            </a:r>
          </a:p>
        </p:txBody>
      </p:sp>
      <p:sp>
        <p:nvSpPr>
          <p:cNvPr id="10243" name="Zástupný symbol pro text 7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eaLnBrk="1" hangingPunct="1"/>
            <a:r>
              <a:rPr lang="cs-CZ" smtClean="0"/>
              <a:t>Původní hala nádraží, dnes Fantova kavárna</a:t>
            </a:r>
          </a:p>
        </p:txBody>
      </p:sp>
      <p:sp>
        <p:nvSpPr>
          <p:cNvPr id="10244" name="Zástupný symbol pro text 9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eaLnBrk="1" hangingPunct="1"/>
            <a:r>
              <a:rPr lang="cs-CZ" smtClean="0"/>
              <a:t>Průčelí hlavního nádraží</a:t>
            </a:r>
          </a:p>
        </p:txBody>
      </p:sp>
      <p:sp>
        <p:nvSpPr>
          <p:cNvPr id="10245" name="Zástupný symbol pro obsah 8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/>
          <a:lstStyle/>
          <a:p>
            <a:pPr eaLnBrk="1" hangingPunct="1"/>
            <a:endParaRPr lang="cs-CZ" dirty="0" smtClean="0"/>
          </a:p>
        </p:txBody>
      </p:sp>
      <p:graphicFrame>
        <p:nvGraphicFramePr>
          <p:cNvPr id="12" name="Zástupný symbol pro obsah 11"/>
          <p:cNvGraphicFramePr>
            <a:graphicFrameLocks noGrp="1"/>
          </p:cNvGraphicFramePr>
          <p:nvPr>
            <p:ph sz="quarter" idx="4"/>
          </p:nvPr>
        </p:nvGraphicFramePr>
        <p:xfrm>
          <a:off x="6677025" y="3400425"/>
          <a:ext cx="4041775" cy="3846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2571744"/>
            <a:ext cx="33131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8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29190" y="2500306"/>
            <a:ext cx="35274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/>
              <a:t>Stavby z ateliéru J.Fanty</a:t>
            </a:r>
          </a:p>
        </p:txBody>
      </p:sp>
      <p:sp>
        <p:nvSpPr>
          <p:cNvPr id="11267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eaLnBrk="1" hangingPunct="1"/>
            <a:r>
              <a:rPr lang="cs-CZ" smtClean="0"/>
              <a:t>Hlávkovy koleje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dirty="0" smtClean="0"/>
              <a:t>Ministerstvo průmyslu a obchodu</a:t>
            </a:r>
            <a:endParaRPr lang="cs-CZ" dirty="0"/>
          </a:p>
        </p:txBody>
      </p:sp>
      <p:sp>
        <p:nvSpPr>
          <p:cNvPr id="11269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11270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71744"/>
            <a:ext cx="3384550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571744"/>
            <a:ext cx="3665537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 Další činnost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cs-CZ" sz="2400" dirty="0" smtClean="0"/>
          </a:p>
          <a:p>
            <a:pPr eaLnBrk="1" hangingPunct="1">
              <a:lnSpc>
                <a:spcPct val="90000"/>
              </a:lnSpc>
            </a:pPr>
            <a:endParaRPr lang="cs-CZ" sz="2400" dirty="0" smtClean="0"/>
          </a:p>
          <a:p>
            <a:pPr eaLnBrk="1" hangingPunct="1">
              <a:lnSpc>
                <a:spcPct val="150000"/>
              </a:lnSpc>
            </a:pPr>
            <a:r>
              <a:rPr lang="cs-CZ" sz="2400" dirty="0" smtClean="0"/>
              <a:t>autorem několika publikací (O svérázu krojovém a bytovém)</a:t>
            </a:r>
          </a:p>
          <a:p>
            <a:pPr eaLnBrk="1" hangingPunct="1">
              <a:lnSpc>
                <a:spcPct val="150000"/>
              </a:lnSpc>
            </a:pPr>
            <a:r>
              <a:rPr lang="cs-CZ" sz="2400" dirty="0" smtClean="0"/>
              <a:t>návrhy  interiéru, nábytku, náhrobků, sakrálních předmětů, bohoslužebných rouch, mříží, plynových lamp</a:t>
            </a:r>
          </a:p>
          <a:p>
            <a:pPr eaLnBrk="1" hangingPunct="1">
              <a:lnSpc>
                <a:spcPct val="150000"/>
              </a:lnSpc>
            </a:pPr>
            <a:r>
              <a:rPr lang="cs-CZ" sz="2400" dirty="0" smtClean="0"/>
              <a:t>ochrana a rekonstrukce historických památek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/>
              <a:t>   Fanta a Jevany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400" dirty="0" smtClean="0"/>
              <a:t>    </a:t>
            </a:r>
          </a:p>
          <a:p>
            <a:pPr eaLnBrk="1" hangingPunct="1">
              <a:buFontTx/>
              <a:buNone/>
            </a:pPr>
            <a:endParaRPr lang="cs-CZ" sz="2400" dirty="0" smtClean="0"/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cs-CZ" sz="2400" dirty="0" smtClean="0"/>
              <a:t>    Společně se spisovatelkou Gabrielou </a:t>
            </a:r>
            <a:r>
              <a:rPr lang="cs-CZ" sz="2400" dirty="0" err="1" smtClean="0"/>
              <a:t>Preissovou</a:t>
            </a:r>
            <a:r>
              <a:rPr lang="cs-CZ" sz="2400" dirty="0" smtClean="0"/>
              <a:t> založil slávu vesnice </a:t>
            </a:r>
            <a:r>
              <a:rPr lang="cs-CZ" sz="2400" dirty="0" err="1" smtClean="0"/>
              <a:t>Jevany</a:t>
            </a:r>
            <a:r>
              <a:rPr lang="cs-CZ" sz="2400" dirty="0" smtClean="0"/>
              <a:t> (místo pražské smetánky).</a:t>
            </a:r>
          </a:p>
        </p:txBody>
      </p:sp>
      <p:graphicFrame>
        <p:nvGraphicFramePr>
          <p:cNvPr id="13316" name="Zástupný symbol pro obsah 1"/>
          <p:cNvGraphicFramePr>
            <a:graphicFrameLocks noGrp="1"/>
          </p:cNvGraphicFramePr>
          <p:nvPr>
            <p:ph sz="half" idx="2"/>
          </p:nvPr>
        </p:nvGraphicFramePr>
        <p:xfrm>
          <a:off x="4597400" y="1870075"/>
          <a:ext cx="4140200" cy="453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r:id="rId4" imgW="4139543" imgH="4535817" progId="Excel.Sheet.8">
                  <p:embed/>
                </p:oleObj>
              </mc:Choice>
              <mc:Fallback>
                <p:oleObj r:id="rId4" imgW="4139543" imgH="4535817" progId="Excel.Sheet.8">
                  <p:embed/>
                  <p:pic>
                    <p:nvPicPr>
                      <p:cNvPr id="0" name="Zástupný symbol pro obsah 1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7400" y="1870075"/>
                        <a:ext cx="4140200" cy="4535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34025" y="2709863"/>
            <a:ext cx="302418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400</Words>
  <Application>Microsoft Office PowerPoint</Application>
  <PresentationFormat>Předvádění na obrazovce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5" baseType="lpstr">
      <vt:lpstr>Tok</vt:lpstr>
      <vt:lpstr>List aplikace Microsoft Excel 97–2003</vt:lpstr>
      <vt:lpstr>Prezentace aplikace PowerPoint</vt:lpstr>
      <vt:lpstr>Josef Fanta</vt:lpstr>
      <vt:lpstr>  Kdo byl Josef Fanta</vt:lpstr>
      <vt:lpstr>Fanta architekt</vt:lpstr>
      <vt:lpstr>   Dílo</vt:lpstr>
      <vt:lpstr>Stavby z ateliéru J.Fanty</vt:lpstr>
      <vt:lpstr>Stavby z ateliéru J.Fanty</vt:lpstr>
      <vt:lpstr>   Další činnost</vt:lpstr>
      <vt:lpstr>   Fanta a Jevany</vt:lpstr>
      <vt:lpstr>   Společenský život</vt:lpstr>
      <vt:lpstr>Úkoly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Josef Fanta</dc:title>
  <dc:creator>Zdenek Loudin</dc:creator>
  <cp:lastModifiedBy>hchotovinska</cp:lastModifiedBy>
  <cp:revision>22</cp:revision>
  <dcterms:created xsi:type="dcterms:W3CDTF">2012-12-01T21:10:38Z</dcterms:created>
  <dcterms:modified xsi:type="dcterms:W3CDTF">2014-05-14T09:45:40Z</dcterms:modified>
</cp:coreProperties>
</file>