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6" r:id="rId2"/>
    <p:sldId id="256" r:id="rId3"/>
    <p:sldId id="269" r:id="rId4"/>
    <p:sldId id="279" r:id="rId5"/>
    <p:sldId id="283" r:id="rId6"/>
    <p:sldId id="280" r:id="rId7"/>
    <p:sldId id="284" r:id="rId8"/>
    <p:sldId id="270" r:id="rId9"/>
    <p:sldId id="281" r:id="rId10"/>
    <p:sldId id="282" r:id="rId11"/>
    <p:sldId id="285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87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ACC756-94BE-4274-86D0-721BE8778F3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z/seik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z/galerie/seik/66seikovafotografie0043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z/galerie/seik/70chromo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z/galerie/seik/70chromo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z/galerie/seik/70seikovafotografie0001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z/galerie/seik/68seikovafotografie0016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z/galerie/seik/66seikovafotografie0044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echtl-vosecek.ucw.cz/" TargetMode="External"/><Relationship Id="rId2" Type="http://schemas.openxmlformats.org/officeDocument/2006/relationships/hyperlink" Target="http://www.strelnice-tabor.cz/index.php/component/content/article/49-historie-stelnice-tabor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en/expozice4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z/seik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latin typeface="Arial" pitchFamily="34" charset="0"/>
                <a:cs typeface="Arial" pitchFamily="34" charset="0"/>
              </a:rPr>
              <a:t>Projekt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Inovace vybavení   </a:t>
            </a:r>
            <a:r>
              <a:rPr lang="cs-CZ" sz="1100" dirty="0">
                <a:latin typeface="Arial" pitchFamily="34" charset="0"/>
                <a:cs typeface="Arial" pitchFamily="34" charset="0"/>
              </a:rPr>
              <a:t>R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egistrační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číslo projektu</a:t>
            </a:r>
            <a:r>
              <a:rPr lang="cs-CZ" sz="11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cs-CZ" sz="110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4788024" y="1908811"/>
            <a:ext cx="2505878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4786314" y="2183131"/>
            <a:ext cx="3350082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04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Alexandr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Seik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Č _1</a:t>
            </a:r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5. 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20. 12. 2012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217690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Alexandr </a:t>
            </a:r>
            <a:r>
              <a:rPr lang="cs-CZ" dirty="0" err="1"/>
              <a:t>S</a:t>
            </a:r>
            <a:r>
              <a:rPr lang="cs-CZ" dirty="0" err="1" smtClean="0"/>
              <a:t>eik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484784"/>
            <a:ext cx="8686800" cy="4525963"/>
          </a:xfrm>
        </p:spPr>
        <p:txBody>
          <a:bodyPr>
            <a:normAutofit fontScale="25000" lnSpcReduction="20000"/>
          </a:bodyPr>
          <a:lstStyle/>
          <a:p>
            <a:endParaRPr lang="cs-CZ" sz="8600" dirty="0" smtClean="0"/>
          </a:p>
          <a:p>
            <a:r>
              <a:rPr lang="cs-CZ" sz="11200" dirty="0" err="1" smtClean="0"/>
              <a:t>Seik</a:t>
            </a:r>
            <a:r>
              <a:rPr lang="cs-CZ" sz="11200" dirty="0" smtClean="0"/>
              <a:t> </a:t>
            </a:r>
            <a:r>
              <a:rPr lang="cs-CZ" sz="11200" dirty="0"/>
              <a:t>zemřel 2. října 1905. V tehdejších novinách se dočteme:</a:t>
            </a:r>
          </a:p>
          <a:p>
            <a:pPr algn="just"/>
            <a:r>
              <a:rPr lang="cs-CZ" sz="11200" i="1" dirty="0"/>
              <a:t>„V požehnaném věku kmetském odchází od nás muž, který, ač nebyl rodákem tohoto města, přec jeho slávě, jeho rozkvětu věnoval celý život svůj.</a:t>
            </a:r>
            <a:endParaRPr lang="cs-CZ" sz="11200" dirty="0"/>
          </a:p>
          <a:p>
            <a:pPr algn="just"/>
            <a:r>
              <a:rPr lang="cs-CZ" sz="11200" i="1" dirty="0"/>
              <a:t>Vstoupil v řady </a:t>
            </a:r>
            <a:r>
              <a:rPr lang="cs-CZ" sz="11200" i="1" dirty="0" smtClean="0"/>
              <a:t>tichých, ale </a:t>
            </a:r>
            <a:r>
              <a:rPr lang="cs-CZ" sz="11200" i="1" dirty="0"/>
              <a:t>svědomitých pracovníků naší obce, z nichž mnozí, přemnozí </a:t>
            </a:r>
            <a:r>
              <a:rPr lang="cs-CZ" sz="11200" i="1" dirty="0" smtClean="0"/>
              <a:t>z nás </a:t>
            </a:r>
            <a:r>
              <a:rPr lang="cs-CZ" sz="11200" i="1" dirty="0"/>
              <a:t>již dávno navždy opustili, vstoupil v době té, kdy Tábor se probouzel, kdy z omšelých stínů staré slávy sbíral se a mohutněl v město nové, kvetoucí. Pracoval poctivě, tiše a kladl základy k blahu dob pozdějších, a dočkal se ještě v pozdním večeru dlouhého věku svého, že viděl zásvit červánků lepších dob</a:t>
            </a:r>
            <a:r>
              <a:rPr lang="cs-CZ" sz="11200" i="1" dirty="0" smtClean="0"/>
              <a:t>.</a:t>
            </a:r>
            <a:endParaRPr lang="cs-CZ" sz="11200" dirty="0"/>
          </a:p>
        </p:txBody>
      </p:sp>
    </p:spTree>
    <p:extLst>
      <p:ext uri="{BB962C8B-B14F-4D97-AF65-F5344CB8AC3E}">
        <p14:creationId xmlns:p14="http://schemas.microsoft.com/office/powerpoint/2010/main" val="174472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cs-CZ" sz="2800" i="1" dirty="0"/>
              <a:t>Umírá klidně, obklopen požehnáním své práce, věnované městu, ku kterému přilnul jako k svému rodišti. A město to, které odvděčilo jeho zásluhy a jmenovalo jej svým čestným měšťanem, to město klade věnec vzpomínek na jeho rakev a v dějiny velké své píše jméno jeho v řady nejlepších synů svých, ono loučí se s ním tím bolestným pozdravem:</a:t>
            </a:r>
            <a:endParaRPr lang="cs-CZ" sz="2800" dirty="0"/>
          </a:p>
          <a:p>
            <a:pPr algn="just"/>
            <a:r>
              <a:rPr lang="cs-CZ" sz="2800" i="1" dirty="0"/>
              <a:t>Odpočiň v pokoji – památka tvá zůstane v požehnání.“</a:t>
            </a:r>
          </a:p>
          <a:p>
            <a:r>
              <a:rPr lang="cs-CZ" sz="2800" dirty="0">
                <a:hlinkClick r:id="rId2"/>
              </a:rPr>
              <a:t>http://sechtl-vosecek.ucw.cz/cz/seik.html</a:t>
            </a:r>
            <a:endParaRPr lang="cs-CZ" sz="2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4607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Alexandr </a:t>
            </a:r>
            <a:r>
              <a:rPr lang="cs-CZ" dirty="0" err="1"/>
              <a:t>S</a:t>
            </a:r>
            <a:r>
              <a:rPr lang="cs-CZ" dirty="0" err="1" smtClean="0"/>
              <a:t>eik</a:t>
            </a:r>
            <a:r>
              <a:rPr lang="cs-CZ" dirty="0" smtClean="0"/>
              <a:t> - dílo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4000" dirty="0"/>
              <a:t>Bohužel se z díla tohoto výborného fotografa dochovalo jen několik fotografií, které však svědčí o jeho zručnosti, smyslu pro kompozici i profesionalitě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9369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effectLst/>
              </a:rPr>
              <a:t/>
            </a:r>
            <a:br>
              <a:rPr lang="cs-CZ" dirty="0" smtClean="0">
                <a:effectLst/>
              </a:rPr>
            </a:br>
            <a:r>
              <a:rPr lang="cs-CZ" dirty="0">
                <a:effectLst/>
              </a:rPr>
              <a:t/>
            </a:r>
            <a:br>
              <a:rPr lang="cs-CZ" dirty="0">
                <a:effectLst/>
              </a:rPr>
            </a:br>
            <a:r>
              <a:rPr lang="cs-CZ" dirty="0"/>
              <a:t>Alois Lorenz, c. k. okresní v Táboře - 1866</a:t>
            </a:r>
          </a:p>
        </p:txBody>
      </p:sp>
      <p:sp>
        <p:nvSpPr>
          <p:cNvPr id="5" name="Obdélník 4"/>
          <p:cNvSpPr/>
          <p:nvPr/>
        </p:nvSpPr>
        <p:spPr>
          <a:xfrm>
            <a:off x="328754" y="623731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http://sechtl-vosecek.ucw.cz/cz/galerie/seik/66seikovafotografie0043.html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99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effectLst/>
              </a:rPr>
              <a:t/>
            </a:r>
            <a:br>
              <a:rPr lang="cs-CZ" dirty="0">
                <a:effectLst/>
              </a:rPr>
            </a:br>
            <a:r>
              <a:rPr lang="cs-CZ" dirty="0"/>
              <a:t>Chromofotografie - 70. léta 19. století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87624" y="6165304"/>
            <a:ext cx="6678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http://sechtl-vosecek.ucw.cz/cz/galerie/seik/70chromo.html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381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Fotografická vizitka – 60. léta 19. století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187624" y="6165304"/>
            <a:ext cx="7038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http://sechtl-vosecek.ucw.cz/cz/galerie/seik/70chromo.html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280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effectLst/>
              </a:rPr>
              <a:t/>
            </a:r>
            <a:br>
              <a:rPr lang="pl-PL" dirty="0">
                <a:effectLst/>
              </a:rPr>
            </a:br>
            <a:r>
              <a:rPr lang="pl-PL" dirty="0"/>
              <a:t>Fotografická vizitka -  60. nebo 70. let 19. století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359024" y="6165304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http://sechtl-vosecek.ucw.cz/cz/galerie/seik/70seikovafotografie0001.html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231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smtClean="0">
                <a:effectLst/>
              </a:rPr>
              <a:t>Dvojice</a:t>
            </a:r>
            <a:r>
              <a:rPr lang="cs-CZ" dirty="0" smtClean="0">
                <a:effectLst/>
              </a:rPr>
              <a:t> - </a:t>
            </a:r>
            <a:r>
              <a:rPr lang="da-DK" dirty="0" smtClean="0">
                <a:effectLst/>
              </a:rPr>
              <a:t>konec </a:t>
            </a:r>
            <a:r>
              <a:rPr lang="da-DK" dirty="0">
                <a:effectLst/>
              </a:rPr>
              <a:t>60. let 19 století</a:t>
            </a:r>
            <a:br>
              <a:rPr lang="da-DK" dirty="0">
                <a:effectLst/>
              </a:rPr>
            </a:b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323528" y="6211162"/>
            <a:ext cx="8028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http://sechtl-vosecek.ucw.cz/cz/galerie/seik/68seikovafotografie0016.html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541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000" dirty="0" smtClean="0">
                <a:effectLst/>
              </a:rPr>
              <a:t>Strážmistr Pilip</a:t>
            </a:r>
            <a:r>
              <a:rPr lang="cs-CZ" sz="2000" dirty="0">
                <a:effectLst/>
              </a:rPr>
              <a:t>, dragoun od pruské II. gardové </a:t>
            </a:r>
            <a:r>
              <a:rPr lang="cs-CZ" sz="2000" dirty="0" smtClean="0">
                <a:effectLst/>
              </a:rPr>
              <a:t>divize (Zjevně </a:t>
            </a:r>
            <a:r>
              <a:rPr lang="cs-CZ" sz="2000" dirty="0">
                <a:effectLst/>
              </a:rPr>
              <a:t>rozšafný muž a pravý otec svých </a:t>
            </a:r>
            <a:r>
              <a:rPr lang="cs-CZ" sz="2000" dirty="0" smtClean="0">
                <a:effectLst/>
              </a:rPr>
              <a:t>vojáků) - 1866</a:t>
            </a:r>
            <a:r>
              <a:rPr lang="cs-CZ" sz="2000" dirty="0">
                <a:effectLst/>
              </a:rPr>
              <a:t/>
            </a:r>
            <a:br>
              <a:rPr lang="cs-CZ" sz="2000" dirty="0">
                <a:effectLst/>
              </a:rPr>
            </a:br>
            <a:r>
              <a:rPr lang="cs-CZ" sz="2000" dirty="0"/>
              <a:t/>
            </a:r>
            <a:br>
              <a:rPr lang="cs-CZ" sz="2000" dirty="0"/>
            </a:br>
            <a:endParaRPr lang="cs-CZ" sz="2000" dirty="0"/>
          </a:p>
        </p:txBody>
      </p:sp>
      <p:sp>
        <p:nvSpPr>
          <p:cNvPr id="5" name="Obdélník 4"/>
          <p:cNvSpPr/>
          <p:nvPr/>
        </p:nvSpPr>
        <p:spPr>
          <a:xfrm>
            <a:off x="827584" y="6165304"/>
            <a:ext cx="8118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http://sechtl-vosecek.ucw.cz/cz/galerie/seik/66seikovafotografie0044.html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53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p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rosinec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8047806" cy="76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hlinkClick r:id="rId2"/>
              </a:rPr>
              <a:t>http</a:t>
            </a:r>
            <a:r>
              <a:rPr lang="cs-CZ" sz="1100" dirty="0">
                <a:hlinkClick r:id="rId2"/>
              </a:rPr>
              <a:t>://</a:t>
            </a:r>
            <a:r>
              <a:rPr lang="cs-CZ" sz="1100" dirty="0" smtClean="0">
                <a:hlinkClick r:id="rId2"/>
              </a:rPr>
              <a:t>www.strelnice-tabor.cz/index.php/component/content/article/49-historie-stelnice-tabor</a:t>
            </a:r>
            <a:endParaRPr lang="cs-CZ" sz="1100" dirty="0" smtClean="0"/>
          </a:p>
          <a:p>
            <a:endParaRPr lang="cs-CZ" sz="1100" dirty="0">
              <a:solidFill>
                <a:srgbClr val="000000"/>
              </a:solidFill>
              <a:latin typeface="Arial - 16"/>
              <a:hlinkClick r:id="rId3"/>
            </a:endParaRPr>
          </a:p>
          <a:p>
            <a:r>
              <a:rPr lang="cs-CZ" sz="1100" dirty="0" smtClean="0">
                <a:hlinkClick r:id="rId3"/>
              </a:rPr>
              <a:t>http://sechtl-vosecek.ucw.cz/</a:t>
            </a:r>
            <a:endParaRPr lang="cs-CZ" sz="1100" dirty="0" smtClean="0"/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88206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Alexandr </a:t>
            </a:r>
            <a:r>
              <a:rPr lang="cs-CZ" dirty="0" err="1" smtClean="0"/>
              <a:t>Seik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Táborsko v </a:t>
            </a:r>
            <a:r>
              <a:rPr lang="cs-CZ" dirty="0" smtClean="0"/>
              <a:t>literatuře  </a:t>
            </a:r>
            <a:r>
              <a:rPr lang="cs-CZ" dirty="0"/>
              <a:t>a kultuře</a:t>
            </a:r>
          </a:p>
        </p:txBody>
      </p:sp>
    </p:spTree>
    <p:extLst>
      <p:ext uri="{BB962C8B-B14F-4D97-AF65-F5344CB8AC3E}">
        <p14:creationId xmlns:p14="http://schemas.microsoft.com/office/powerpoint/2010/main" val="202594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Alexandr </a:t>
            </a:r>
            <a:r>
              <a:rPr lang="cs-CZ" dirty="0" err="1"/>
              <a:t>S</a:t>
            </a:r>
            <a:r>
              <a:rPr lang="cs-CZ" dirty="0" err="1" smtClean="0"/>
              <a:t>eik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600" dirty="0"/>
              <a:t>Mezi nejznámější </a:t>
            </a:r>
            <a:r>
              <a:rPr lang="cs-CZ" sz="3600" dirty="0" smtClean="0"/>
              <a:t>táborské ostrostřelce  patřil Alexander </a:t>
            </a:r>
            <a:r>
              <a:rPr lang="cs-CZ" sz="3600" dirty="0" err="1"/>
              <a:t>Seik</a:t>
            </a:r>
            <a:r>
              <a:rPr lang="cs-CZ" sz="3600" dirty="0"/>
              <a:t> </a:t>
            </a:r>
            <a:endParaRPr lang="cs-CZ" sz="3600" dirty="0" smtClean="0"/>
          </a:p>
          <a:p>
            <a:endParaRPr lang="cs-CZ" sz="3600" dirty="0"/>
          </a:p>
          <a:p>
            <a:r>
              <a:rPr lang="cs-CZ" sz="3600" dirty="0" smtClean="0"/>
              <a:t>Úkol: </a:t>
            </a:r>
          </a:p>
          <a:p>
            <a:r>
              <a:rPr lang="cs-CZ" sz="3600" dirty="0" smtClean="0"/>
              <a:t>1. Vyhledejte informace o této osobnosti.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377777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Alexandr </a:t>
            </a:r>
            <a:r>
              <a:rPr lang="cs-CZ" dirty="0" err="1"/>
              <a:t>S</a:t>
            </a:r>
            <a:r>
              <a:rPr lang="cs-CZ" dirty="0" err="1" smtClean="0"/>
              <a:t>eik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1824</a:t>
            </a:r>
            <a:r>
              <a:rPr lang="cs-CZ" sz="3600" dirty="0"/>
              <a:t>, Mirotice u Písku – 1905, </a:t>
            </a:r>
            <a:r>
              <a:rPr lang="cs-CZ" sz="3600" dirty="0" smtClean="0"/>
              <a:t>Tábor</a:t>
            </a:r>
          </a:p>
          <a:p>
            <a:r>
              <a:rPr lang="cs-CZ" sz="3600" dirty="0" smtClean="0"/>
              <a:t>Fotograf, </a:t>
            </a:r>
            <a:r>
              <a:rPr lang="pl-PL" sz="3600" dirty="0"/>
              <a:t> jeden z předních tvůrců </a:t>
            </a:r>
            <a:r>
              <a:rPr lang="pl-PL" sz="3600" dirty="0" smtClean="0"/>
              <a:t>chromofotografie, </a:t>
            </a:r>
            <a:r>
              <a:rPr lang="cs-CZ" sz="3600" dirty="0" smtClean="0"/>
              <a:t>starosta Tábora</a:t>
            </a:r>
          </a:p>
          <a:p>
            <a:r>
              <a:rPr lang="cs-CZ" sz="3600" dirty="0" smtClean="0"/>
              <a:t>Fotografii se začal věnovat </a:t>
            </a:r>
            <a:r>
              <a:rPr lang="cs-CZ" sz="3600" dirty="0"/>
              <a:t>už roku 1855 a patří tak k nejstarším fotografům u </a:t>
            </a:r>
            <a:r>
              <a:rPr lang="cs-CZ" sz="3600" dirty="0" smtClean="0"/>
              <a:t>nás</a:t>
            </a:r>
          </a:p>
        </p:txBody>
      </p:sp>
    </p:spTree>
    <p:extLst>
      <p:ext uri="{BB962C8B-B14F-4D97-AF65-F5344CB8AC3E}">
        <p14:creationId xmlns:p14="http://schemas.microsoft.com/office/powerpoint/2010/main" val="394206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Alexandr </a:t>
            </a:r>
            <a:r>
              <a:rPr lang="cs-CZ" dirty="0" err="1"/>
              <a:t>Seik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3600" dirty="0"/>
              <a:t>1859 – stěhování do Tábora, kde jako první ve městě založil fotografický salon</a:t>
            </a:r>
          </a:p>
          <a:p>
            <a:r>
              <a:rPr lang="cs-CZ" sz="3600" dirty="0"/>
              <a:t>Věnoval se zejména portrétní fotografii, ale provozoval i náročnou fotografii v exteriéru</a:t>
            </a:r>
          </a:p>
          <a:p>
            <a:r>
              <a:rPr lang="cs-CZ" sz="3600" dirty="0"/>
              <a:t>Roku 1860 vytvořil první fotografii města</a:t>
            </a:r>
          </a:p>
        </p:txBody>
      </p:sp>
    </p:spTree>
    <p:extLst>
      <p:ext uri="{BB962C8B-B14F-4D97-AF65-F5344CB8AC3E}">
        <p14:creationId xmlns:p14="http://schemas.microsoft.com/office/powerpoint/2010/main" val="162214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Alexandr </a:t>
            </a:r>
            <a:r>
              <a:rPr lang="cs-CZ" dirty="0" err="1" smtClean="0"/>
              <a:t>Seik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600" dirty="0"/>
              <a:t>Specialitou salonu byla ale zejména </a:t>
            </a:r>
            <a:r>
              <a:rPr lang="pl-PL" sz="3600" dirty="0" smtClean="0"/>
              <a:t>chromofotografie</a:t>
            </a:r>
            <a:r>
              <a:rPr lang="cs-CZ" sz="3600" dirty="0" smtClean="0"/>
              <a:t>, </a:t>
            </a:r>
            <a:r>
              <a:rPr lang="cs-CZ" sz="3600" dirty="0"/>
              <a:t>ojedinělá technika na pomezí fotografie a malířství, kterou provozovalo jen málo </a:t>
            </a:r>
            <a:r>
              <a:rPr lang="cs-CZ" sz="3600" dirty="0" smtClean="0"/>
              <a:t>fotografů</a:t>
            </a:r>
            <a:endParaRPr lang="cs-CZ" sz="3600" dirty="0"/>
          </a:p>
          <a:p>
            <a:r>
              <a:rPr lang="cs-CZ" sz="3600" dirty="0"/>
              <a:t>Fotograf je považován za jednoho z možných vynálezců této techniky</a:t>
            </a:r>
          </a:p>
          <a:p>
            <a:r>
              <a:rPr lang="cs-CZ" sz="3600" dirty="0"/>
              <a:t>A. </a:t>
            </a:r>
            <a:r>
              <a:rPr lang="cs-CZ" sz="3600" dirty="0" err="1"/>
              <a:t>Seik</a:t>
            </a:r>
            <a:r>
              <a:rPr lang="cs-CZ" sz="3600" dirty="0"/>
              <a:t> se však stále více věnoval politice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2001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Alexandr </a:t>
            </a:r>
            <a:r>
              <a:rPr lang="cs-CZ" dirty="0" err="1"/>
              <a:t>Seik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/>
              <a:t>V 90. let 19. století (1889) se stal starostou Tábora a fotografování zanechal</a:t>
            </a:r>
          </a:p>
          <a:p>
            <a:r>
              <a:rPr lang="cs-CZ" sz="3600" dirty="0"/>
              <a:t>Za deset let jeho starostování  prošlo město významným vývojem</a:t>
            </a:r>
          </a:p>
          <a:p>
            <a:r>
              <a:rPr lang="cs-CZ" sz="3600" dirty="0"/>
              <a:t>Byl postaven společenský dům Střelnice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826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Alexandr </a:t>
            </a:r>
            <a:r>
              <a:rPr lang="cs-CZ" dirty="0" err="1"/>
              <a:t>S</a:t>
            </a:r>
            <a:r>
              <a:rPr lang="cs-CZ" dirty="0" err="1" smtClean="0"/>
              <a:t>eik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1115616" y="5301208"/>
            <a:ext cx="66064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 smtClean="0">
                <a:hlinkClick r:id="rId2"/>
              </a:rPr>
              <a:t>http://sechtl-vosecek.ucw.cz/en/expozice4.html</a:t>
            </a:r>
            <a:endParaRPr lang="cs-CZ" sz="2400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36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Alexandr </a:t>
            </a:r>
            <a:r>
              <a:rPr lang="cs-CZ" dirty="0" err="1"/>
              <a:t>S</a:t>
            </a:r>
            <a:r>
              <a:rPr lang="cs-CZ" dirty="0" err="1" smtClean="0"/>
              <a:t>eik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195736" y="4941168"/>
            <a:ext cx="57452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dirty="0" smtClean="0">
                <a:hlinkClick r:id="rId2"/>
              </a:rPr>
              <a:t>http://sechtl-vosecek.ucw.cz/cz/seik.html</a:t>
            </a:r>
            <a:endParaRPr lang="cs-CZ" sz="2400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675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130</TotalTime>
  <Words>434</Words>
  <Application>Microsoft Office PowerPoint</Application>
  <PresentationFormat>Předvádění na obrazovce (4:3)</PresentationFormat>
  <Paragraphs>83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Tok</vt:lpstr>
      <vt:lpstr>Prezentace aplikace PowerPoint</vt:lpstr>
      <vt:lpstr>Alexandr Seik</vt:lpstr>
      <vt:lpstr>Alexandr Seik</vt:lpstr>
      <vt:lpstr>Alexandr Seik</vt:lpstr>
      <vt:lpstr>Alexandr Seik</vt:lpstr>
      <vt:lpstr>Alexandr Seik</vt:lpstr>
      <vt:lpstr>Alexandr Seik</vt:lpstr>
      <vt:lpstr>Alexandr Seik</vt:lpstr>
      <vt:lpstr>Alexandr Seik</vt:lpstr>
      <vt:lpstr>Alexandr Seik</vt:lpstr>
      <vt:lpstr>Prezentace aplikace PowerPoint</vt:lpstr>
      <vt:lpstr>Alexandr Seik - dílo</vt:lpstr>
      <vt:lpstr>  Alois Lorenz, c. k. okresní v Táboře - 1866</vt:lpstr>
      <vt:lpstr> Chromofotografie - 70. léta 19. století</vt:lpstr>
      <vt:lpstr>Fotografická vizitka – 60. léta 19. století</vt:lpstr>
      <vt:lpstr> Fotografická vizitka -  60. nebo 70. let 19. století</vt:lpstr>
      <vt:lpstr>Dvojice - konec 60. let 19 století </vt:lpstr>
      <vt:lpstr>Strážmistr Pilip, dragoun od pruské II. gardové divize (Zjevně rozšafný muž a pravý otec svých vojáků) - 1866  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Střelnice</dc:title>
  <dc:creator>doma</dc:creator>
  <cp:lastModifiedBy>doma</cp:lastModifiedBy>
  <cp:revision>31</cp:revision>
  <dcterms:created xsi:type="dcterms:W3CDTF">2012-12-19T21:48:36Z</dcterms:created>
  <dcterms:modified xsi:type="dcterms:W3CDTF">2014-05-05T20:12:32Z</dcterms:modified>
</cp:coreProperties>
</file>