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1" r:id="rId2"/>
    <p:sldId id="256" r:id="rId3"/>
    <p:sldId id="257" r:id="rId4"/>
    <p:sldId id="273" r:id="rId5"/>
    <p:sldId id="260" r:id="rId6"/>
    <p:sldId id="268" r:id="rId7"/>
    <p:sldId id="259" r:id="rId8"/>
    <p:sldId id="269" r:id="rId9"/>
    <p:sldId id="261" r:id="rId10"/>
    <p:sldId id="262" r:id="rId11"/>
    <p:sldId id="270" r:id="rId12"/>
    <p:sldId id="263" r:id="rId13"/>
    <p:sldId id="264" r:id="rId14"/>
    <p:sldId id="265" r:id="rId15"/>
    <p:sldId id="266" r:id="rId16"/>
    <p:sldId id="267" r:id="rId17"/>
    <p:sldId id="272" r:id="rId1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728" autoAdjust="0"/>
  </p:normalViewPr>
  <p:slideViewPr>
    <p:cSldViewPr>
      <p:cViewPr>
        <p:scale>
          <a:sx n="100" d="100"/>
          <a:sy n="100" d="100"/>
        </p:scale>
        <p:origin x="-58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4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52F45-DEE7-42DE-A864-214716072CA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891E0-FA01-406A-8A02-436988418A8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FC2B-27A9-4A92-AA2E-6D6E6F5052F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5D3F0-6333-4CBA-810D-2C9F24C62E0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E2AD-F69A-42A8-80E9-1478EDECBF8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5CCE-F109-467C-BB6A-38EAD369D9A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B7139-FAB8-420B-A8F5-A23056C81D3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74364-704A-45C8-BEDB-2FECC3F5D5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7DA3-F01D-46B9-9EEA-5CAD9F82EC3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5B473-C03C-45CA-8CFF-261EC31DA7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s odříznutým a zakulaceným jedním rohem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Pravoúhlý trojúhelník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Volný tvar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9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54CB8-E953-43B3-81A8-37F8ABD8AF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Zástupný symbol pro nadpis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  <a:endParaRPr lang="en-US" smtClean="0"/>
          </a:p>
        </p:txBody>
      </p:sp>
      <p:sp>
        <p:nvSpPr>
          <p:cNvPr id="1029" name="Zástupný symbol pro text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1D1AE93-D251-4729-A122-1EA444EFAB6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1033" name="Skupina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88" r:id="rId2"/>
    <p:sldLayoutId id="2147483797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8" r:id="rId9"/>
    <p:sldLayoutId id="2147483794" r:id="rId10"/>
    <p:sldLayoutId id="21474837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cs typeface="Arial" pitchFamily="34" charset="0"/>
              </a:rPr>
              <a:t>Projekt : Inovace vybavení  Registrační číslo projektu </a:t>
            </a:r>
            <a:r>
              <a:rPr lang="cs-CZ" sz="1100" dirty="0" smtClean="0">
                <a:solidFill>
                  <a:srgbClr val="000000"/>
                </a:solidFill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u="none" dirty="0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6350" y="4289425"/>
            <a:ext cx="93027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u="none" dirty="0"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u="none" dirty="0"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20675" y="903288"/>
            <a:ext cx="19431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u="none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Sada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5132388" y="1919288"/>
            <a:ext cx="24638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český jazyk a literatura </a:t>
            </a: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Šablona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5000628" y="2182813"/>
            <a:ext cx="2178047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   Číslo </a:t>
            </a:r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DUM</a:t>
            </a:r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: 03</a:t>
            </a:r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277177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Václav </a:t>
            </a:r>
            <a:r>
              <a:rPr lang="cs-CZ" sz="1100" u="none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Kaplický</a:t>
            </a:r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, </a:t>
            </a:r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spisovatel</a:t>
            </a:r>
          </a:p>
        </p:txBody>
      </p:sp>
      <p:sp>
        <p:nvSpPr>
          <p:cNvPr id="5139" name="TextovéPole 18"/>
          <p:cNvSpPr txBox="1">
            <a:spLocks noChangeArrowheads="1"/>
          </p:cNvSpPr>
          <p:nvPr/>
        </p:nvSpPr>
        <p:spPr bwMode="auto">
          <a:xfrm>
            <a:off x="2160588" y="1155700"/>
            <a:ext cx="34909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0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5141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    </a:t>
            </a:r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ročník: </a:t>
            </a:r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první - čtvrtý</a:t>
            </a:r>
          </a:p>
        </p:txBody>
      </p:sp>
      <p:sp>
        <p:nvSpPr>
          <p:cNvPr id="514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i="1" u="none">
                <a:solidFill>
                  <a:srgbClr val="000000"/>
                </a:solidFill>
                <a:latin typeface="Arial - 16"/>
                <a:cs typeface="Arial" pitchFamily="34" charset="0"/>
              </a:rPr>
              <a:t>32_Č_</a:t>
            </a:r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1</a:t>
            </a:r>
            <a:endParaRPr lang="cs-CZ" sz="1100" i="1" u="none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334803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5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11160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Třída 1.C</a:t>
            </a:r>
          </a:p>
        </p:txBody>
      </p:sp>
      <p:sp>
        <p:nvSpPr>
          <p:cNvPr id="5146" name="TextovéPole 25"/>
          <p:cNvSpPr txBox="1">
            <a:spLocks noChangeArrowheads="1"/>
          </p:cNvSpPr>
          <p:nvPr/>
        </p:nvSpPr>
        <p:spPr bwMode="auto">
          <a:xfrm>
            <a:off x="2236788" y="2914650"/>
            <a:ext cx="19034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Datum  18.12.2012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Spisovatel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počátky ve 20. a 30. letech, od roku 1950 profesně  </a:t>
            </a:r>
            <a:r>
              <a:rPr lang="cs-CZ" sz="2800" i="1" dirty="0" smtClean="0">
                <a:latin typeface="Arial" pitchFamily="34" charset="0"/>
                <a:cs typeface="Arial" pitchFamily="34" charset="0"/>
              </a:rPr>
              <a:t>"na plný úvazek"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  </a:t>
            </a:r>
          </a:p>
          <a:p>
            <a:pPr eaLnBrk="1" hangingPunct="1"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publicista, prozaik, autor  beletristických kronik z českých dějin a legionářské literatury </a:t>
            </a:r>
          </a:p>
          <a:p>
            <a:pPr eaLnBrk="1" hangingPunct="1"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převážně historická beletrie</a:t>
            </a:r>
          </a:p>
          <a:p>
            <a:pPr eaLnBrk="1" hangingPunct="1">
              <a:lnSpc>
                <a:spcPct val="150000"/>
              </a:lnSpc>
            </a:pPr>
            <a:endParaRPr lang="cs-CZ" sz="2800" i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Nejznámější Kaplického knihy</a:t>
            </a:r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cs-CZ" sz="2000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Hvězda na východě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, 1946 – román přibližuje první léta republiky</a:t>
            </a:r>
          </a:p>
          <a:p>
            <a:pPr eaLnBrk="1" hangingPunct="1">
              <a:lnSpc>
                <a:spcPct val="80000"/>
              </a:lnSpc>
            </a:pPr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Čtveráci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, 1952 – z prostředí selského povstání z let 1618 – 1620 </a:t>
            </a:r>
          </a:p>
          <a:p>
            <a:pPr eaLnBrk="1" hangingPunct="1">
              <a:lnSpc>
                <a:spcPct val="80000"/>
              </a:lnSpc>
            </a:pPr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Železná koruna</a:t>
            </a:r>
            <a:r>
              <a:rPr lang="cs-CZ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(2 díly), 1954 – české země po třicetileté válce, robotní povinnosti </a:t>
            </a:r>
          </a:p>
          <a:p>
            <a:pPr eaLnBrk="1" hangingPunct="1">
              <a:lnSpc>
                <a:spcPct val="80000"/>
              </a:lnSpc>
            </a:pPr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Kladivo na čarodějnice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, 1963 –  čarodějnický proces z konce 17. století  </a:t>
            </a:r>
          </a:p>
          <a:p>
            <a:pPr eaLnBrk="1" hangingPunct="1">
              <a:lnSpc>
                <a:spcPct val="80000"/>
              </a:lnSpc>
            </a:pPr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Táborská republika</a:t>
            </a:r>
            <a:r>
              <a:rPr lang="cs-CZ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(3 díly), 1969 –  husitské hnutí </a:t>
            </a:r>
          </a:p>
          <a:p>
            <a:pPr eaLnBrk="1" hangingPunct="1">
              <a:lnSpc>
                <a:spcPct val="80000"/>
              </a:lnSpc>
            </a:pPr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Nalezeno právem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, 1971 – odehrává se v roce 1687, motiv nespravedlivého obvinění Žida z rituální vraždy </a:t>
            </a:r>
          </a:p>
          <a:p>
            <a:pPr eaLnBrk="1" hangingPunct="1">
              <a:lnSpc>
                <a:spcPct val="80000"/>
              </a:lnSpc>
            </a:pPr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Škůdce zemský Jiří </a:t>
            </a:r>
            <a:r>
              <a:rPr lang="cs-CZ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Kopidlanský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, 1976 –  období 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Jagellonců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Veliké </a:t>
            </a:r>
            <a:r>
              <a:rPr lang="cs-CZ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theatrum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, 1977 –  počátky třicetileté války, přípravy na bitvu na Bílé hoře </a:t>
            </a:r>
          </a:p>
          <a:p>
            <a:pPr eaLnBrk="1" hangingPunct="1">
              <a:lnSpc>
                <a:spcPct val="80000"/>
              </a:lnSpc>
            </a:pPr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Život alchymistův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, 1980 –  dvůr Rudolfa II.</a:t>
            </a:r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  Táborská republika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  <a:defRPr/>
            </a:pPr>
            <a:endParaRPr lang="cs-CZ" sz="1800" dirty="0">
              <a:latin typeface="Times New Roman" pitchFamily="18" charset="0"/>
            </a:endParaRP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cs-CZ" sz="1800" dirty="0" smtClean="0">
                <a:latin typeface="Times New Roman" pitchFamily="18" charset="0"/>
              </a:rPr>
              <a:t>Historický román, 1970</a:t>
            </a:r>
            <a:endParaRPr lang="cs-CZ" sz="1800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cs-CZ" sz="1800" dirty="0" smtClean="0">
                <a:latin typeface="Times New Roman" pitchFamily="18" charset="0"/>
              </a:rPr>
              <a:t>Tábor -  kolébka i nakonec hrob nejradikálnějšího křídla husitské revoluce</a:t>
            </a:r>
          </a:p>
          <a:p>
            <a:pPr eaLnBrk="1" hangingPunct="1">
              <a:defRPr/>
            </a:pPr>
            <a:r>
              <a:rPr lang="cs-CZ" sz="1800" dirty="0">
                <a:latin typeface="Times New Roman" pitchFamily="18" charset="0"/>
              </a:rPr>
              <a:t>o</a:t>
            </a:r>
            <a:r>
              <a:rPr lang="cs-CZ" sz="1800" dirty="0" smtClean="0">
                <a:latin typeface="Times New Roman" pitchFamily="18" charset="0"/>
              </a:rPr>
              <a:t>bec, jež se poprvé v historii, byť na krátký čas, spravuje jen "božími zákony" - bez krále, bez pánů, bez církevních hodnostářů </a:t>
            </a:r>
          </a:p>
          <a:p>
            <a:pPr eaLnBrk="1" hangingPunct="1">
              <a:defRPr/>
            </a:pPr>
            <a:r>
              <a:rPr lang="cs-CZ" sz="1800" dirty="0">
                <a:latin typeface="Times New Roman" pitchFamily="18" charset="0"/>
              </a:rPr>
              <a:t>ú</a:t>
            </a:r>
            <a:r>
              <a:rPr lang="cs-CZ" sz="1800" dirty="0" smtClean="0">
                <a:latin typeface="Times New Roman" pitchFamily="18" charset="0"/>
              </a:rPr>
              <a:t>chvatné ideály svobody a rovnosti, strhující nejširší masy národa, jsou  záhy znehodnoceny fanatiky, extrémisty, diskreditovanými příživníky, obojetníky, pleticháři a dobrodruhy</a:t>
            </a:r>
          </a:p>
          <a:p>
            <a:pPr eaLnBrk="1" hangingPunct="1">
              <a:defRPr/>
            </a:pPr>
            <a:r>
              <a:rPr lang="cs-CZ" sz="1800" dirty="0">
                <a:latin typeface="Times New Roman" pitchFamily="18" charset="0"/>
              </a:rPr>
              <a:t>v</a:t>
            </a:r>
            <a:r>
              <a:rPr lang="cs-CZ" sz="1800" dirty="0" smtClean="0">
                <a:latin typeface="Times New Roman" pitchFamily="18" charset="0"/>
              </a:rPr>
              <a:t> zemi nakonec k obecné úlevě energicky obnovuje nezbytný pořádek a řád nový zemský správce Jiří z Poděbrad</a:t>
            </a:r>
            <a:br>
              <a:rPr lang="cs-CZ" sz="1800" dirty="0" smtClean="0">
                <a:latin typeface="Times New Roman" pitchFamily="18" charset="0"/>
              </a:rPr>
            </a:br>
            <a:r>
              <a:rPr lang="cs-CZ" sz="1800" dirty="0" smtClean="0">
                <a:latin typeface="Times New Roman" pitchFamily="18" charset="0"/>
              </a:rPr>
              <a:t/>
            </a:r>
            <a:br>
              <a:rPr lang="cs-CZ" sz="1800" dirty="0" smtClean="0">
                <a:latin typeface="Times New Roman" pitchFamily="18" charset="0"/>
              </a:rPr>
            </a:b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  Kaplický a  film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cs-CZ" sz="1800" b="1" dirty="0" smtClean="0">
                <a:latin typeface="Times New Roman" pitchFamily="18" charset="0"/>
              </a:rPr>
              <a:t>Na motivy knihy Kladivo na čarodějnice</a:t>
            </a:r>
            <a:r>
              <a:rPr lang="cs-CZ" sz="1800" dirty="0" smtClean="0">
                <a:latin typeface="Times New Roman" pitchFamily="18" charset="0"/>
              </a:rPr>
              <a:t>  -  historický román o čarodějnických procesech 17. století z roku 1963 </a:t>
            </a:r>
            <a:r>
              <a:rPr lang="cs-CZ" sz="1800" b="1" dirty="0" smtClean="0">
                <a:latin typeface="Times New Roman" pitchFamily="18" charset="0"/>
              </a:rPr>
              <a:t>– natočil režisér Otakar Vávra stejnojmenný film 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cs-CZ" sz="1800" dirty="0" smtClean="0">
                <a:latin typeface="Times New Roman" pitchFamily="18" charset="0"/>
              </a:rPr>
              <a:t> Kaplický se  inspiroval knihou </a:t>
            </a:r>
            <a:r>
              <a:rPr lang="cs-CZ" sz="1800" i="1" dirty="0" err="1" smtClean="0">
                <a:latin typeface="Times New Roman" pitchFamily="18" charset="0"/>
              </a:rPr>
              <a:t>Malleus</a:t>
            </a:r>
            <a:r>
              <a:rPr lang="cs-CZ" sz="1800" i="1" dirty="0" smtClean="0">
                <a:latin typeface="Times New Roman" pitchFamily="18" charset="0"/>
              </a:rPr>
              <a:t> </a:t>
            </a:r>
            <a:r>
              <a:rPr lang="cs-CZ" sz="1800" i="1" dirty="0" err="1" smtClean="0">
                <a:latin typeface="Times New Roman" pitchFamily="18" charset="0"/>
              </a:rPr>
              <a:t>maleficarum</a:t>
            </a:r>
            <a:endParaRPr lang="cs-CZ" sz="1800" dirty="0" smtClean="0">
              <a:latin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cs-CZ" sz="1800" b="1" i="1" dirty="0" err="1" smtClean="0">
                <a:latin typeface="Times New Roman" pitchFamily="18" charset="0"/>
              </a:rPr>
              <a:t>Malleus</a:t>
            </a:r>
            <a:r>
              <a:rPr lang="cs-CZ" sz="1800" b="1" i="1" dirty="0" smtClean="0">
                <a:latin typeface="Times New Roman" pitchFamily="18" charset="0"/>
              </a:rPr>
              <a:t> </a:t>
            </a:r>
            <a:r>
              <a:rPr lang="cs-CZ" sz="1800" b="1" i="1" dirty="0" err="1" smtClean="0">
                <a:latin typeface="Times New Roman" pitchFamily="18" charset="0"/>
              </a:rPr>
              <a:t>maleficarum</a:t>
            </a:r>
            <a:r>
              <a:rPr lang="cs-CZ" sz="1800" dirty="0" smtClean="0">
                <a:latin typeface="Times New Roman" pitchFamily="18" charset="0"/>
              </a:rPr>
              <a:t> (česky </a:t>
            </a:r>
            <a:r>
              <a:rPr lang="cs-CZ" sz="1800" i="1" dirty="0" smtClean="0">
                <a:latin typeface="Times New Roman" pitchFamily="18" charset="0"/>
              </a:rPr>
              <a:t>Kladivo na čarodějnice</a:t>
            </a:r>
            <a:r>
              <a:rPr lang="cs-CZ" sz="1800" dirty="0" smtClean="0">
                <a:latin typeface="Times New Roman" pitchFamily="18" charset="0"/>
              </a:rPr>
              <a:t>) </a:t>
            </a:r>
            <a:r>
              <a:rPr lang="cs-CZ" sz="1800" dirty="0">
                <a:latin typeface="Times New Roman" pitchFamily="18" charset="0"/>
              </a:rPr>
              <a:t> </a:t>
            </a:r>
            <a:endParaRPr lang="cs-CZ" sz="1800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sz="1400" dirty="0" smtClean="0">
                <a:latin typeface="Times New Roman" pitchFamily="18" charset="0"/>
              </a:rPr>
              <a:t>latinsky psaná rukověť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sz="1400" dirty="0" smtClean="0">
                <a:latin typeface="Times New Roman" pitchFamily="18" charset="0"/>
              </a:rPr>
              <a:t>autorství  přičteno </a:t>
            </a:r>
            <a:r>
              <a:rPr lang="cs-CZ" sz="1400" b="1" dirty="0" smtClean="0">
                <a:latin typeface="Times New Roman" pitchFamily="18" charset="0"/>
              </a:rPr>
              <a:t>dominikánům</a:t>
            </a:r>
            <a:r>
              <a:rPr lang="cs-CZ" sz="1400" dirty="0" smtClean="0">
                <a:latin typeface="Times New Roman" pitchFamily="18" charset="0"/>
              </a:rPr>
              <a:t> Heinrichu (</a:t>
            </a:r>
            <a:r>
              <a:rPr lang="cs-CZ" sz="1400" dirty="0" err="1" smtClean="0">
                <a:latin typeface="Times New Roman" pitchFamily="18" charset="0"/>
              </a:rPr>
              <a:t>Institorisi</a:t>
            </a:r>
            <a:r>
              <a:rPr lang="cs-CZ" sz="1400" dirty="0" smtClean="0">
                <a:latin typeface="Times New Roman" pitchFamily="18" charset="0"/>
              </a:rPr>
              <a:t>) </a:t>
            </a:r>
            <a:r>
              <a:rPr lang="cs-CZ" sz="1400" dirty="0" err="1" smtClean="0">
                <a:latin typeface="Times New Roman" pitchFamily="18" charset="0"/>
              </a:rPr>
              <a:t>Kramerovi</a:t>
            </a:r>
            <a:r>
              <a:rPr lang="cs-CZ" sz="1400" dirty="0" smtClean="0">
                <a:latin typeface="Times New Roman" pitchFamily="18" charset="0"/>
              </a:rPr>
              <a:t> a Jakobu </a:t>
            </a:r>
            <a:r>
              <a:rPr lang="cs-CZ" sz="1400" dirty="0" err="1" smtClean="0">
                <a:latin typeface="Times New Roman" pitchFamily="18" charset="0"/>
              </a:rPr>
              <a:t>Sprengerovi</a:t>
            </a:r>
            <a:endParaRPr lang="cs-CZ" sz="1400" dirty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sz="1400" dirty="0">
                <a:latin typeface="Times New Roman" pitchFamily="18" charset="0"/>
              </a:rPr>
              <a:t>p</a:t>
            </a:r>
            <a:r>
              <a:rPr lang="cs-CZ" sz="1400" dirty="0" smtClean="0">
                <a:latin typeface="Times New Roman" pitchFamily="18" charset="0"/>
              </a:rPr>
              <a:t>oprvé vydána  ve Štrasburku  1486 </a:t>
            </a:r>
            <a:endParaRPr lang="cs-CZ" sz="1400" dirty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sz="1400" dirty="0" smtClean="0">
                <a:latin typeface="Times New Roman" pitchFamily="18" charset="0"/>
              </a:rPr>
              <a:t>teologický výklad temných nadpřirozených sil, zejména čarodějnic, soudobé lidové představy, tradované   nebo dokumentované případy a návody k pronásledování čarodějnic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cs-CZ" sz="1400" dirty="0" smtClean="0">
              <a:latin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cs-CZ" sz="1800" dirty="0" smtClean="0">
                <a:latin typeface="Times New Roman" pitchFamily="18" charset="0"/>
              </a:rPr>
              <a:t>Popisem brutality moci film sváděl ke spojení s politickými procesy 50. let</a:t>
            </a:r>
            <a:r>
              <a:rPr lang="cs-CZ" sz="1800" dirty="0">
                <a:latin typeface="Times New Roman" pitchFamily="18" charset="0"/>
              </a:rPr>
              <a:t>,</a:t>
            </a:r>
            <a:r>
              <a:rPr lang="cs-CZ" sz="1800" dirty="0" smtClean="0">
                <a:latin typeface="Times New Roman" pitchFamily="18" charset="0"/>
              </a:rPr>
              <a:t> zejména s osudem Milady Horákové nebo s procesem se Slánským. Vávra tento postřeh potvrdil jako správný.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cs-CZ" sz="1800" dirty="0">
              <a:latin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cs-CZ" sz="1800" dirty="0" smtClean="0">
                <a:latin typeface="Times New Roman" pitchFamily="18" charset="0"/>
              </a:rPr>
              <a:t>Součást klasických děl české kinematografie</a:t>
            </a:r>
          </a:p>
          <a:p>
            <a:pPr eaLnBrk="1" hangingPunct="1">
              <a:lnSpc>
                <a:spcPct val="90000"/>
              </a:lnSpc>
              <a:defRPr/>
            </a:pPr>
            <a:endParaRPr lang="cs-CZ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  4. října 1982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Václav Kaplický zemřel v Praze</a:t>
            </a:r>
          </a:p>
          <a:p>
            <a:pPr eaLnBrk="1" hangingPunct="1"/>
            <a:r>
              <a:rPr lang="cs-CZ" smtClean="0"/>
              <a:t>pochován na čestném místě - vyšehradském hřbitově </a:t>
            </a:r>
          </a:p>
          <a:p>
            <a:pPr eaLnBrk="1" hangingPunct="1"/>
            <a:r>
              <a:rPr lang="cs-CZ" smtClean="0"/>
              <a:t>busta na jeho hrobě  dílem sochaře Břetislava Bendy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Po přečtení knihy Bandita, </a:t>
            </a:r>
            <a:r>
              <a:rPr lang="cs-CZ" dirty="0" err="1" smtClean="0"/>
              <a:t>Paťara</a:t>
            </a:r>
            <a:r>
              <a:rPr lang="cs-CZ" dirty="0" smtClean="0"/>
              <a:t> a spol. popište život na vybrané lokalitě Tábora. Místo vyfotografujte a vysvětlete, jak se změnilo (vzhledem, stylem života  apod.). </a:t>
            </a:r>
          </a:p>
          <a:p>
            <a:pPr eaLnBrk="1" hangingPunct="1"/>
            <a:r>
              <a:rPr lang="cs-CZ" dirty="0" smtClean="0"/>
              <a:t>Vyberte alespoň jeden příklad dobových obyčejů typických pro dobu, kterou kniha popisuje. Porovnejte se současností. </a:t>
            </a:r>
          </a:p>
        </p:txBody>
      </p:sp>
      <p:sp>
        <p:nvSpPr>
          <p:cNvPr id="1945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Úkoly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  odkazy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000" smtClean="0"/>
              <a:t>http://www.husitskemuzeum.cz/view.php?nazevclanku=po-stopach-sobotniku</a:t>
            </a:r>
          </a:p>
          <a:p>
            <a:pPr eaLnBrk="1" hangingPunct="1"/>
            <a:r>
              <a:rPr lang="cs-CZ" sz="2000" smtClean="0">
                <a:latin typeface="Times New Roman" pitchFamily="18" charset="0"/>
              </a:rPr>
              <a:t>http://www.moje-nazory.estranky.cz/clanky/osobnosti/spisovatel</a:t>
            </a:r>
            <a:r>
              <a:rPr lang="cs-CZ" sz="2000" smtClean="0"/>
              <a:t> </a:t>
            </a:r>
          </a:p>
          <a:p>
            <a:pPr eaLnBrk="1" hangingPunct="1"/>
            <a:r>
              <a:rPr lang="cs-CZ" sz="2000" smtClean="0">
                <a:latin typeface="Times New Roman" pitchFamily="18" charset="0"/>
              </a:rPr>
              <a:t>http://baobab.onkubator.eu/en/bandita-patara-spol</a:t>
            </a:r>
            <a:endParaRPr lang="cs-CZ" sz="2000" smtClean="0"/>
          </a:p>
          <a:p>
            <a:pPr eaLnBrk="1" hangingPunct="1"/>
            <a:r>
              <a:rPr lang="cs-CZ" sz="2000" smtClean="0"/>
              <a:t>http://www.husitstvi.cz/kniha7.php</a:t>
            </a:r>
          </a:p>
          <a:p>
            <a:pPr eaLnBrk="1" hangingPunct="1"/>
            <a:r>
              <a:rPr lang="cs-CZ" sz="2000" smtClean="0"/>
              <a:t>http://cs.wikipedia.org/wiki/</a:t>
            </a:r>
          </a:p>
          <a:p>
            <a:pPr eaLnBrk="1" hangingPunct="1"/>
            <a:endParaRPr lang="cs-CZ" sz="2000" smtClean="0"/>
          </a:p>
          <a:p>
            <a:pPr eaLnBrk="1" hangingPunct="1"/>
            <a:endParaRPr lang="cs-CZ" sz="2800" smtClean="0">
              <a:latin typeface="Times New Roman" pitchFamily="18" charset="0"/>
            </a:endParaRPr>
          </a:p>
          <a:p>
            <a:pPr eaLnBrk="1" hangingPunct="1"/>
            <a:endParaRPr lang="cs-CZ" sz="2800" smtClean="0"/>
          </a:p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1507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/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</a:t>
            </a:r>
            <a:r>
              <a:rPr lang="cs-CZ" sz="1100" u="none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/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u="none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u="none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/>
            <a:r>
              <a:rPr lang="cs-CZ" sz="1100" u="none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tricatni</a:t>
            </a:r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@</a:t>
            </a:r>
            <a:r>
              <a:rPr lang="cs-CZ" sz="1100" u="none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gymta.cz</a:t>
            </a:r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/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1.12.  2012</a:t>
            </a:r>
          </a:p>
        </p:txBody>
      </p:sp>
      <p:sp>
        <p:nvSpPr>
          <p:cNvPr id="21508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1509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21510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73279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cs typeface="Arial" pitchFamily="34" charset="0"/>
              </a:rPr>
              <a:t>http://www.husitskemuzeum.cz/view.php?nazevclanku=po-stopach-sobotniku-</a:t>
            </a:r>
          </a:p>
          <a:p>
            <a:r>
              <a:rPr lang="cs-CZ" sz="1100">
                <a:latin typeface="Times New Roman" pitchFamily="18" charset="0"/>
                <a:cs typeface="Arial" pitchFamily="34" charset="0"/>
              </a:rPr>
              <a:t>http://www.moje-nazory.estranky.cz/clanky/osobnosti/spisovatel</a:t>
            </a:r>
            <a:r>
              <a:rPr lang="cs-CZ" sz="1100">
                <a:cs typeface="Arial" pitchFamily="34" charset="0"/>
              </a:rPr>
              <a:t> </a:t>
            </a:r>
          </a:p>
          <a:p>
            <a:r>
              <a:rPr lang="cs-CZ" sz="1100">
                <a:latin typeface="Times New Roman" pitchFamily="18" charset="0"/>
                <a:cs typeface="Arial" pitchFamily="34" charset="0"/>
              </a:rPr>
              <a:t>http://baobab.onkubator.eu/en/bandita-patara-spol</a:t>
            </a:r>
            <a:endParaRPr lang="cs-CZ" sz="1100">
              <a:cs typeface="Arial" pitchFamily="34" charset="0"/>
            </a:endParaRPr>
          </a:p>
          <a:p>
            <a:r>
              <a:rPr lang="cs-CZ" sz="1100">
                <a:cs typeface="Arial" pitchFamily="34" charset="0"/>
              </a:rPr>
              <a:t>http://www.husitstvi.cz/kniha7.php</a:t>
            </a:r>
          </a:p>
          <a:p>
            <a:r>
              <a:rPr lang="cs-CZ" sz="1100">
                <a:cs typeface="Arial" pitchFamily="34" charset="0"/>
              </a:rPr>
              <a:t>http://cs.wikipedia.org/wiki</a:t>
            </a:r>
          </a:p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/>
              <a:t>Václav Kaplický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cs-CZ" smtClean="0"/>
              <a:t>spisovatel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  Dětství a mládí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dirty="0" smtClean="0"/>
          </a:p>
          <a:p>
            <a:pPr eaLnBrk="1" hangingPunct="1">
              <a:defRPr/>
            </a:pPr>
            <a:r>
              <a:rPr lang="cs-CZ" dirty="0" smtClean="0"/>
              <a:t>Václav Kaplický se narodil </a:t>
            </a:r>
            <a:r>
              <a:rPr lang="cs-CZ" i="1" dirty="0" smtClean="0"/>
              <a:t>28. srpna 1895</a:t>
            </a:r>
            <a:r>
              <a:rPr lang="cs-CZ" dirty="0" smtClean="0"/>
              <a:t> na samotě Červený Dvůr u Sezimova Ústí na Táborsku v rodině nájemce statku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cs-CZ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3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cs-CZ" smtClean="0"/>
              <a:t>Červený dvůr</a:t>
            </a:r>
          </a:p>
        </p:txBody>
      </p:sp>
      <p:sp>
        <p:nvSpPr>
          <p:cNvPr id="8195" name="Zástupný symbol pro obsah 5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4038600" cy="4294188"/>
          </a:xfrm>
        </p:spPr>
        <p:txBody>
          <a:bodyPr/>
          <a:lstStyle/>
          <a:p>
            <a:endParaRPr lang="cs-CZ" smtClean="0"/>
          </a:p>
        </p:txBody>
      </p:sp>
      <p:pic>
        <p:nvPicPr>
          <p:cNvPr id="819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0250" y="2266950"/>
            <a:ext cx="3492500" cy="3741738"/>
          </a:xfrm>
          <a:noFill/>
        </p:spPr>
      </p:pic>
      <p:pic>
        <p:nvPicPr>
          <p:cNvPr id="8197" name="Picture 3" descr="E:\2012-12-02 14.57.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2133600"/>
            <a:ext cx="41751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0" y="476250"/>
            <a:ext cx="8229600" cy="5848350"/>
          </a:xfrm>
        </p:spPr>
        <p:txBody>
          <a:bodyPr/>
          <a:lstStyle/>
          <a:p>
            <a:pPr eaLnBrk="1" hangingPunct="1">
              <a:defRPr/>
            </a:pPr>
            <a:r>
              <a:rPr lang="cs-CZ" sz="2800" dirty="0" smtClean="0">
                <a:latin typeface="Times New Roman" pitchFamily="18" charset="0"/>
              </a:rPr>
              <a:t>Otec onemocněl, rodina se přestěhovala do Tábora na náměstí Mikuláše z </a:t>
            </a:r>
            <a:r>
              <a:rPr lang="cs-CZ" sz="2800" dirty="0" err="1" smtClean="0">
                <a:latin typeface="Times New Roman" pitchFamily="18" charset="0"/>
              </a:rPr>
              <a:t>Husi</a:t>
            </a:r>
            <a:r>
              <a:rPr lang="cs-CZ" sz="2800" dirty="0" smtClean="0">
                <a:latin typeface="Times New Roman" pitchFamily="18" charset="0"/>
              </a:rPr>
              <a:t>, čp. 40, tzv. </a:t>
            </a:r>
            <a:r>
              <a:rPr lang="cs-CZ" sz="2800" dirty="0" err="1" smtClean="0">
                <a:latin typeface="Times New Roman" pitchFamily="18" charset="0"/>
              </a:rPr>
              <a:t>Klášterák</a:t>
            </a:r>
            <a:r>
              <a:rPr lang="cs-CZ" sz="2800" dirty="0" smtClean="0">
                <a:latin typeface="Times New Roman" pitchFamily="18" charset="0"/>
              </a:rPr>
              <a:t> 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cs-CZ" sz="2800" dirty="0" smtClean="0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cs-CZ" sz="2800" dirty="0" err="1" smtClean="0">
                <a:solidFill>
                  <a:srgbClr val="FF0000"/>
                </a:solidFill>
                <a:latin typeface="Times New Roman" pitchFamily="18" charset="0"/>
              </a:rPr>
              <a:t>Klášterák</a:t>
            </a:r>
            <a:endParaRPr lang="cs-CZ" sz="2800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cs-CZ" sz="2800" dirty="0" smtClean="0">
                <a:latin typeface="Times New Roman" pitchFamily="18" charset="0"/>
              </a:rPr>
              <a:t>Klášterní kostel Narození Panny Marie, dnes již odsvěcený </a:t>
            </a:r>
          </a:p>
          <a:p>
            <a:pPr eaLnBrk="1" hangingPunct="1">
              <a:defRPr/>
            </a:pPr>
            <a:r>
              <a:rPr lang="cs-CZ" sz="2800" dirty="0" smtClean="0">
                <a:latin typeface="Times New Roman" pitchFamily="18" charset="0"/>
              </a:rPr>
              <a:t>budova kláštera 1816 (po jeho zrušení) zakoupena pro soud,  přebudována na krajskou věznici (na nádvoří popravy) 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cs-CZ" sz="2800" dirty="0">
                <a:latin typeface="Times New Roman" pitchFamily="18" charset="0"/>
              </a:rPr>
              <a:t> </a:t>
            </a:r>
            <a:r>
              <a:rPr lang="cs-CZ" sz="2800" dirty="0" smtClean="0">
                <a:latin typeface="Times New Roman" pitchFamily="18" charset="0"/>
              </a:rPr>
              <a:t>  dnes využívána Husitským muzeem</a:t>
            </a:r>
          </a:p>
          <a:p>
            <a:pPr eaLnBrk="1" hangingPunct="1">
              <a:defRPr/>
            </a:pPr>
            <a:r>
              <a:rPr lang="cs-CZ" sz="2800" dirty="0" smtClean="0">
                <a:latin typeface="Times New Roman" pitchFamily="18" charset="0"/>
              </a:rPr>
              <a:t>1856 se do budovy  čp. 45 nastěhovaly nižší třídy reálky a o šest let později zde zahájilo činnost reálné gymnázium</a:t>
            </a:r>
            <a:r>
              <a:rPr lang="cs-CZ" sz="2800" dirty="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cs-CZ" sz="2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cs-CZ" smtClean="0"/>
              <a:t>Školní léta</a:t>
            </a:r>
          </a:p>
        </p:txBody>
      </p:sp>
      <p:sp>
        <p:nvSpPr>
          <p:cNvPr id="9219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  <a:defRPr/>
            </a:pPr>
            <a:endParaRPr lang="cs-CZ" dirty="0" smtClean="0"/>
          </a:p>
          <a:p>
            <a:pPr eaLnBrk="1" hangingPunct="1">
              <a:defRPr/>
            </a:pPr>
            <a:endParaRPr lang="cs-CZ" dirty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o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becná škola 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v Měšicích 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d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vě třídy gymnázia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m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ěšťanská škola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1914 maturita na reálce</a:t>
            </a:r>
            <a:endParaRPr lang="cs-CZ" sz="28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5" name="Picture 5" descr="E:\2012-12-02 14.35.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844675"/>
            <a:ext cx="331152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smtClean="0"/>
              <a:t>   Táborský život v knihách Kaplického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cs-CZ" sz="2800" b="1" dirty="0" smtClean="0">
                <a:solidFill>
                  <a:srgbClr val="FF0000"/>
                </a:solidFill>
                <a:latin typeface="Times New Roman" pitchFamily="18" charset="0"/>
              </a:rPr>
              <a:t>   román pro děti  </a:t>
            </a:r>
            <a:r>
              <a:rPr lang="cs-CZ" sz="2800" b="1" i="1" dirty="0" smtClean="0">
                <a:solidFill>
                  <a:srgbClr val="FF0000"/>
                </a:solidFill>
                <a:latin typeface="Times New Roman" pitchFamily="18" charset="0"/>
              </a:rPr>
              <a:t>Bandita, </a:t>
            </a:r>
            <a:r>
              <a:rPr lang="cs-CZ" sz="2800" b="1" i="1" dirty="0" err="1" smtClean="0">
                <a:solidFill>
                  <a:srgbClr val="FF0000"/>
                </a:solidFill>
                <a:latin typeface="Times New Roman" pitchFamily="18" charset="0"/>
              </a:rPr>
              <a:t>Paťara</a:t>
            </a:r>
            <a:r>
              <a:rPr lang="cs-CZ" sz="2800" b="1" i="1" dirty="0" smtClean="0">
                <a:solidFill>
                  <a:srgbClr val="FF0000"/>
                </a:solidFill>
                <a:latin typeface="Times New Roman" pitchFamily="18" charset="0"/>
              </a:rPr>
              <a:t>  a spol</a:t>
            </a:r>
            <a:r>
              <a:rPr lang="cs-CZ" sz="2800" dirty="0" smtClean="0">
                <a:solidFill>
                  <a:srgbClr val="FF0000"/>
                </a:solidFill>
                <a:latin typeface="Times New Roman" pitchFamily="18" charset="0"/>
              </a:rPr>
              <a:t>.   </a:t>
            </a:r>
          </a:p>
          <a:p>
            <a:pPr eaLnBrk="1" hangingPunct="1">
              <a:defRPr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klukovský život na přelomu 19. a 20. stol., bitvy </a:t>
            </a:r>
            <a:r>
              <a:rPr lang="cs-CZ" sz="2400" dirty="0" err="1" smtClean="0">
                <a:latin typeface="Arial" pitchFamily="34" charset="0"/>
                <a:cs typeface="Arial" pitchFamily="34" charset="0"/>
              </a:rPr>
              <a:t>Klášteráků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cs-CZ" sz="2400" dirty="0" err="1" smtClean="0">
                <a:latin typeface="Arial" pitchFamily="34" charset="0"/>
                <a:cs typeface="Arial" pitchFamily="34" charset="0"/>
              </a:rPr>
              <a:t>Klokoťáků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, běžný život obyčejných i měšťanských rodin, škola i zásadní postavy, které k městu neoddělitelně patřily: hlídači městských sadů, policajt, učitel, hokynář </a:t>
            </a:r>
          </a:p>
          <a:p>
            <a:pPr eaLnBrk="1" hangingPunct="1">
              <a:defRPr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literární hodnotou srovnatelná s klasickou Poláčkovou knížkou Bylo nás pět </a:t>
            </a:r>
          </a:p>
          <a:p>
            <a:pPr eaLnBrk="1" hangingPunct="1">
              <a:defRPr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historická rovina - vzhled města před sto lety</a:t>
            </a:r>
          </a:p>
          <a:p>
            <a:pPr algn="just" eaLnBrk="1" hangingPunct="1">
              <a:buFont typeface="Wingdings" pitchFamily="2" charset="2"/>
              <a:buChar char="•"/>
              <a:defRPr/>
            </a:pPr>
            <a:endParaRPr lang="cs-CZ" sz="2400" i="1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 typeface="Wingdings 2" pitchFamily="18" charset="2"/>
              <a:buNone/>
              <a:defRPr/>
            </a:pP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84213" y="1997075"/>
            <a:ext cx="7559675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cs-CZ" sz="2800" u="none" dirty="0">
                <a:solidFill>
                  <a:srgbClr val="FF0000"/>
                </a:solidFill>
                <a:cs typeface="Arial" pitchFamily="34" charset="0"/>
              </a:rPr>
              <a:t>Autobiografická kniha </a:t>
            </a:r>
            <a:r>
              <a:rPr lang="cs-CZ" sz="2800" i="1" u="none" dirty="0">
                <a:solidFill>
                  <a:srgbClr val="FF0000"/>
                </a:solidFill>
                <a:cs typeface="Arial" pitchFamily="34" charset="0"/>
              </a:rPr>
              <a:t>Hrst vzpomínek z </a:t>
            </a:r>
            <a:r>
              <a:rPr lang="cs-CZ" sz="2800" i="1" u="none" dirty="0" smtClean="0">
                <a:solidFill>
                  <a:srgbClr val="FF0000"/>
                </a:solidFill>
                <a:cs typeface="Arial" pitchFamily="34" charset="0"/>
              </a:rPr>
              <a:t>mládí</a:t>
            </a:r>
          </a:p>
          <a:p>
            <a:pPr algn="just">
              <a:defRPr/>
            </a:pPr>
            <a:endParaRPr lang="cs-CZ" sz="2800" i="1" u="none" dirty="0">
              <a:cs typeface="Arial" pitchFamily="34" charset="0"/>
            </a:endParaRPr>
          </a:p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cs-CZ" sz="2800" u="none" dirty="0">
                <a:cs typeface="Arial" pitchFamily="34" charset="0"/>
              </a:rPr>
              <a:t>popisuje rodinné prostředí a každodenní životní rytmus </a:t>
            </a:r>
          </a:p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cs-CZ" sz="2800" u="none" dirty="0">
                <a:cs typeface="Arial" pitchFamily="34" charset="0"/>
              </a:rPr>
              <a:t>velká část věnována škole, učitelům, prvním láskám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Legionář a novinář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1915 odveden na haličskou frontu,  po roce zajat</a:t>
            </a:r>
          </a:p>
          <a:p>
            <a:pPr eaLnBrk="1" hangingPunct="1">
              <a:lnSpc>
                <a:spcPct val="9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1918 jako delegát zakázaného vojenského sjezdu zatčen a vězněn u Vladivostoku </a:t>
            </a:r>
          </a:p>
          <a:p>
            <a:pPr eaLnBrk="1" hangingPunct="1">
              <a:lnSpc>
                <a:spcPct val="9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po návratu (1919) úředník na ministerstvu národní obrany</a:t>
            </a:r>
          </a:p>
          <a:p>
            <a:pPr eaLnBrk="1" hangingPunct="1">
              <a:lnSpc>
                <a:spcPct val="9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1922 - 50 nakladatelství Čin, Pokrok, </a:t>
            </a:r>
            <a:r>
              <a:rPr lang="cs-CZ" sz="2800" dirty="0" err="1" smtClean="0">
                <a:latin typeface="Arial" pitchFamily="34" charset="0"/>
                <a:cs typeface="Arial" pitchFamily="34" charset="0"/>
              </a:rPr>
              <a:t>Melantrich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ok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Tok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</TotalTime>
  <Words>686</Words>
  <Application>Microsoft Office PowerPoint</Application>
  <PresentationFormat>Předvádění na obrazovce (4:3)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Tok</vt:lpstr>
      <vt:lpstr>Prezentace aplikace PowerPoint</vt:lpstr>
      <vt:lpstr>Václav Kaplický</vt:lpstr>
      <vt:lpstr>  Dětství a mládí</vt:lpstr>
      <vt:lpstr>Červený dvůr</vt:lpstr>
      <vt:lpstr>Prezentace aplikace PowerPoint</vt:lpstr>
      <vt:lpstr>Školní léta</vt:lpstr>
      <vt:lpstr>   Táborský život v knihách Kaplického</vt:lpstr>
      <vt:lpstr>Prezentace aplikace PowerPoint</vt:lpstr>
      <vt:lpstr>Legionář a novinář</vt:lpstr>
      <vt:lpstr>Spisovatel</vt:lpstr>
      <vt:lpstr>Nejznámější Kaplického knihy</vt:lpstr>
      <vt:lpstr>  Táborská republika</vt:lpstr>
      <vt:lpstr>  Kaplický a  film</vt:lpstr>
      <vt:lpstr>  4. října 1982</vt:lpstr>
      <vt:lpstr>Úkoly</vt:lpstr>
      <vt:lpstr>  odkazy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Václav Kaplický</dc:title>
  <dc:creator>Zdenek Loudin</dc:creator>
  <cp:lastModifiedBy>hchotovinska</cp:lastModifiedBy>
  <cp:revision>31</cp:revision>
  <dcterms:created xsi:type="dcterms:W3CDTF">2012-12-01T12:51:46Z</dcterms:created>
  <dcterms:modified xsi:type="dcterms:W3CDTF">2014-05-14T09:45:00Z</dcterms:modified>
</cp:coreProperties>
</file>