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6" r:id="rId2"/>
    <p:sldId id="256" r:id="rId3"/>
    <p:sldId id="257" r:id="rId4"/>
    <p:sldId id="264" r:id="rId5"/>
    <p:sldId id="258" r:id="rId6"/>
    <p:sldId id="261" r:id="rId7"/>
    <p:sldId id="259" r:id="rId8"/>
    <p:sldId id="260" r:id="rId9"/>
    <p:sldId id="265" r:id="rId10"/>
    <p:sldId id="262" r:id="rId11"/>
    <p:sldId id="269" r:id="rId12"/>
    <p:sldId id="268" r:id="rId13"/>
    <p:sldId id="263" r:id="rId14"/>
    <p:sldId id="267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37" autoAdjust="0"/>
  </p:normalViewPr>
  <p:slideViewPr>
    <p:cSldViewPr>
      <p:cViewPr>
        <p:scale>
          <a:sx n="100" d="100"/>
          <a:sy n="100" d="100"/>
        </p:scale>
        <p:origin x="40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17D69-163B-4095-BA71-AB277AACD69F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C4257-F003-4C40-B79E-D2748B8FF8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418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C4257-F003-4C40-B79E-D2748B8FF89E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92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79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49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508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74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3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5477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969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472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55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03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86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6F3C9-BDD8-4729-90C0-56D6608A82CA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3B9B6-3F99-4DBF-BE65-80672D3ADB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75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Chmon_u0.gif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Zraloci_Lorenziniho_ampule.jpg" TargetMode="External"/><Relationship Id="rId2" Type="http://schemas.openxmlformats.org/officeDocument/2006/relationships/hyperlink" Target="http://cs.wikipedia.org/wiki/Soubor:Sharks_Lateral_Line.sv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iki/Soubor:Chmon_u0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cs.wikipedia.org/wiki/Soubor:Sharks_Lateral_Line.sv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hyperlink" Target="http://cs.wikipedia.org/wiki/Soubor:Zraloci_Lorenziniho_ampule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828800" y="344463"/>
            <a:ext cx="650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Projekt: Inovace vybavení        Registrační číslo projektu: </a:t>
            </a:r>
            <a:r>
              <a:rPr lang="cs-CZ" sz="1200" dirty="0" smtClean="0">
                <a:latin typeface="Arial - 16"/>
              </a:rPr>
              <a:t>CZ.1.07/1.5.00/34.0325</a:t>
            </a:r>
            <a:endParaRPr lang="cs-CZ" sz="1200" dirty="0">
              <a:latin typeface="Arial - 16"/>
            </a:endParaRP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787400" y="704503"/>
            <a:ext cx="858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200" dirty="0">
                <a:latin typeface="Times New Roman - 16"/>
              </a:rPr>
              <a:t>     </a:t>
            </a:r>
            <a:r>
              <a:rPr lang="cs-CZ" sz="1200" dirty="0">
                <a:latin typeface="Arial - 16"/>
              </a:rPr>
              <a:t>Příjemce: Gymnázium Pierra de </a:t>
            </a:r>
            <a:r>
              <a:rPr lang="cs-CZ" sz="1200" dirty="0" err="1">
                <a:latin typeface="Arial - 16"/>
              </a:rPr>
              <a:t>Coubertina</a:t>
            </a:r>
            <a:r>
              <a:rPr lang="cs-CZ" sz="1200" dirty="0">
                <a:latin typeface="Arial - 16"/>
              </a:rPr>
              <a:t>, Tábor, Náměstí Františka Křižíka 860, 390 01 Tábor</a:t>
            </a:r>
          </a:p>
        </p:txBody>
      </p:sp>
      <p:pic>
        <p:nvPicPr>
          <p:cNvPr id="4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085184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04800" y="4796991"/>
            <a:ext cx="8407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cs-CZ" sz="1000" b="1" dirty="0"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6"/>
          <p:cNvSpPr txBox="1">
            <a:spLocks noChangeArrowheads="1"/>
          </p:cNvSpPr>
          <p:nvPr/>
        </p:nvSpPr>
        <p:spPr bwMode="auto">
          <a:xfrm>
            <a:off x="355600" y="1430263"/>
            <a:ext cx="1905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Autor materiálu:</a:t>
            </a:r>
          </a:p>
        </p:txBody>
      </p:sp>
      <p:sp>
        <p:nvSpPr>
          <p:cNvPr id="7" name="TextovéPole 7"/>
          <p:cNvSpPr txBox="1">
            <a:spLocks noChangeArrowheads="1"/>
          </p:cNvSpPr>
          <p:nvPr/>
        </p:nvSpPr>
        <p:spPr bwMode="auto">
          <a:xfrm>
            <a:off x="368300" y="1138163"/>
            <a:ext cx="215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Název materiálu:	</a:t>
            </a:r>
          </a:p>
        </p:txBody>
      </p:sp>
      <p:sp>
        <p:nvSpPr>
          <p:cNvPr id="8" name="TextovéPole 8"/>
          <p:cNvSpPr txBox="1">
            <a:spLocks noChangeArrowheads="1"/>
          </p:cNvSpPr>
          <p:nvPr/>
        </p:nvSpPr>
        <p:spPr bwMode="auto">
          <a:xfrm>
            <a:off x="355600" y="2547863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Sada:</a:t>
            </a:r>
          </a:p>
        </p:txBody>
      </p:sp>
      <p:sp>
        <p:nvSpPr>
          <p:cNvPr id="9" name="TextovéPole 9"/>
          <p:cNvSpPr txBox="1">
            <a:spLocks noChangeArrowheads="1"/>
          </p:cNvSpPr>
          <p:nvPr/>
        </p:nvSpPr>
        <p:spPr bwMode="auto">
          <a:xfrm>
            <a:off x="6012160" y="2255763"/>
            <a:ext cx="1500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Předmět: </a:t>
            </a:r>
            <a:r>
              <a:rPr lang="cs-CZ" sz="1200" dirty="0" smtClean="0">
                <a:latin typeface="Arial - 16"/>
              </a:rPr>
              <a:t>biologie</a:t>
            </a:r>
            <a:endParaRPr lang="cs-CZ" sz="1200" dirty="0">
              <a:latin typeface="Arial - 16"/>
            </a:endParaRPr>
          </a:p>
        </p:txBody>
      </p:sp>
      <p:sp>
        <p:nvSpPr>
          <p:cNvPr id="10" name="TextovéPole 10"/>
          <p:cNvSpPr txBox="1">
            <a:spLocks noChangeArrowheads="1"/>
          </p:cNvSpPr>
          <p:nvPr/>
        </p:nvSpPr>
        <p:spPr bwMode="auto">
          <a:xfrm>
            <a:off x="355600" y="1963663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Zařazení materiálu:</a:t>
            </a:r>
          </a:p>
        </p:txBody>
      </p:sp>
      <p:sp>
        <p:nvSpPr>
          <p:cNvPr id="11" name="TextovéPole 11"/>
          <p:cNvSpPr txBox="1">
            <a:spLocks noChangeArrowheads="1"/>
          </p:cNvSpPr>
          <p:nvPr/>
        </p:nvSpPr>
        <p:spPr bwMode="auto">
          <a:xfrm>
            <a:off x="355600" y="2255763"/>
            <a:ext cx="1143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Šablona:</a:t>
            </a:r>
          </a:p>
        </p:txBody>
      </p:sp>
      <p:sp>
        <p:nvSpPr>
          <p:cNvPr id="12" name="TextovéPole 12"/>
          <p:cNvSpPr txBox="1">
            <a:spLocks noChangeArrowheads="1"/>
          </p:cNvSpPr>
          <p:nvPr/>
        </p:nvSpPr>
        <p:spPr bwMode="auto">
          <a:xfrm>
            <a:off x="6012160" y="2576711"/>
            <a:ext cx="24368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Číslo </a:t>
            </a:r>
            <a:r>
              <a:rPr lang="cs-CZ" sz="1200" dirty="0" smtClean="0">
                <a:latin typeface="Arial - 16"/>
              </a:rPr>
              <a:t>DUM:10</a:t>
            </a:r>
            <a:endParaRPr lang="cs-CZ" sz="1200" dirty="0">
              <a:latin typeface="Arial - 16"/>
            </a:endParaRPr>
          </a:p>
        </p:txBody>
      </p:sp>
      <p:sp>
        <p:nvSpPr>
          <p:cNvPr id="13" name="TextovéPole 13"/>
          <p:cNvSpPr txBox="1">
            <a:spLocks noChangeArrowheads="1"/>
          </p:cNvSpPr>
          <p:nvPr/>
        </p:nvSpPr>
        <p:spPr bwMode="auto">
          <a:xfrm>
            <a:off x="355600" y="3081263"/>
            <a:ext cx="307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b="1">
                <a:latin typeface="Arial - 16"/>
              </a:rPr>
              <a:t>Ověření materiálu ve výuce:</a:t>
            </a:r>
          </a:p>
        </p:txBody>
      </p:sp>
      <p:sp>
        <p:nvSpPr>
          <p:cNvPr id="14" name="TextovéPole 14"/>
          <p:cNvSpPr txBox="1">
            <a:spLocks noChangeArrowheads="1"/>
          </p:cNvSpPr>
          <p:nvPr/>
        </p:nvSpPr>
        <p:spPr bwMode="auto">
          <a:xfrm>
            <a:off x="355600" y="3373363"/>
            <a:ext cx="1727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Datum ověření:</a:t>
            </a:r>
          </a:p>
        </p:txBody>
      </p:sp>
      <p:sp>
        <p:nvSpPr>
          <p:cNvPr id="15" name="TextovéPole 15"/>
          <p:cNvSpPr txBox="1">
            <a:spLocks noChangeArrowheads="1"/>
          </p:cNvSpPr>
          <p:nvPr/>
        </p:nvSpPr>
        <p:spPr bwMode="auto">
          <a:xfrm>
            <a:off x="355600" y="3944863"/>
            <a:ext cx="863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Třída:</a:t>
            </a:r>
          </a:p>
        </p:txBody>
      </p:sp>
      <p:sp>
        <p:nvSpPr>
          <p:cNvPr id="16" name="TextovéPole 16"/>
          <p:cNvSpPr txBox="1">
            <a:spLocks noChangeArrowheads="1"/>
          </p:cNvSpPr>
          <p:nvPr/>
        </p:nvSpPr>
        <p:spPr bwMode="auto">
          <a:xfrm>
            <a:off x="355600" y="3665463"/>
            <a:ext cx="1752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Ověřující učitel:</a:t>
            </a:r>
          </a:p>
        </p:txBody>
      </p:sp>
      <p:sp>
        <p:nvSpPr>
          <p:cNvPr id="17" name="TextovéPole 17"/>
          <p:cNvSpPr txBox="1">
            <a:spLocks noChangeArrowheads="1"/>
          </p:cNvSpPr>
          <p:nvPr/>
        </p:nvSpPr>
        <p:spPr bwMode="auto">
          <a:xfrm>
            <a:off x="2400299" y="1138163"/>
            <a:ext cx="24597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400" b="1" dirty="0" smtClean="0">
                <a:latin typeface="Arial - 16"/>
              </a:rPr>
              <a:t>Paryby (</a:t>
            </a:r>
            <a:r>
              <a:rPr lang="cs-CZ" sz="1400" b="1" dirty="0" err="1" smtClean="0">
                <a:latin typeface="Arial - 16"/>
              </a:rPr>
              <a:t>Chondrichthyes</a:t>
            </a:r>
            <a:r>
              <a:rPr lang="cs-CZ" sz="1400" b="1" dirty="0" smtClean="0">
                <a:latin typeface="Arial - 16"/>
              </a:rPr>
              <a:t>)</a:t>
            </a:r>
            <a:endParaRPr lang="cs-CZ" sz="1400" b="1" dirty="0">
              <a:latin typeface="Arial - 16"/>
            </a:endParaRPr>
          </a:p>
        </p:txBody>
      </p:sp>
      <p:sp>
        <p:nvSpPr>
          <p:cNvPr id="18" name="TextovéPole 18"/>
          <p:cNvSpPr txBox="1">
            <a:spLocks noChangeArrowheads="1"/>
          </p:cNvSpPr>
          <p:nvPr/>
        </p:nvSpPr>
        <p:spPr bwMode="auto">
          <a:xfrm>
            <a:off x="2400300" y="1423809"/>
            <a:ext cx="2108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Mgr. Hana </a:t>
            </a:r>
            <a:r>
              <a:rPr lang="cs-CZ" sz="1200" dirty="0" err="1" smtClean="0">
                <a:latin typeface="Arial - 16"/>
              </a:rPr>
              <a:t>Chohtovinská</a:t>
            </a:r>
            <a:endParaRPr lang="cs-CZ" sz="1200" dirty="0">
              <a:latin typeface="Arial - 16"/>
            </a:endParaRPr>
          </a:p>
        </p:txBody>
      </p:sp>
      <p:sp>
        <p:nvSpPr>
          <p:cNvPr id="19" name="TextovéPole 19"/>
          <p:cNvSpPr txBox="1">
            <a:spLocks noChangeArrowheads="1"/>
          </p:cNvSpPr>
          <p:nvPr/>
        </p:nvSpPr>
        <p:spPr bwMode="auto">
          <a:xfrm>
            <a:off x="1244600" y="2255763"/>
            <a:ext cx="5181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" name="TextovéPole 20"/>
          <p:cNvSpPr txBox="1">
            <a:spLocks noChangeArrowheads="1"/>
          </p:cNvSpPr>
          <p:nvPr/>
        </p:nvSpPr>
        <p:spPr bwMode="auto">
          <a:xfrm>
            <a:off x="7380312" y="2249487"/>
            <a:ext cx="180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 ročník: první</a:t>
            </a:r>
          </a:p>
        </p:txBody>
      </p:sp>
      <p:sp>
        <p:nvSpPr>
          <p:cNvPr id="21" name="TextovéPole 21"/>
          <p:cNvSpPr txBox="1">
            <a:spLocks noChangeArrowheads="1"/>
          </p:cNvSpPr>
          <p:nvPr/>
        </p:nvSpPr>
        <p:spPr bwMode="auto">
          <a:xfrm>
            <a:off x="1244600" y="2547863"/>
            <a:ext cx="2682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>
                <a:latin typeface="Arial - 16"/>
              </a:rPr>
              <a:t>32_ </a:t>
            </a:r>
            <a:r>
              <a:rPr lang="cs-CZ" sz="1200" dirty="0" smtClean="0">
                <a:latin typeface="Arial - 16"/>
              </a:rPr>
              <a:t>Bi_2</a:t>
            </a:r>
            <a:endParaRPr lang="cs-CZ" sz="1200" dirty="0">
              <a:latin typeface="Arial - 16"/>
            </a:endParaRPr>
          </a:p>
        </p:txBody>
      </p:sp>
      <p:sp>
        <p:nvSpPr>
          <p:cNvPr id="22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cs-CZ" sz="1200">
              <a:latin typeface="Arial - 16"/>
            </a:endParaRPr>
          </a:p>
          <a:p>
            <a:pPr eaLnBrk="1" hangingPunct="1"/>
            <a:endParaRPr lang="cs-CZ" sz="1200">
              <a:latin typeface="Arial - 16"/>
            </a:endParaRPr>
          </a:p>
        </p:txBody>
      </p:sp>
      <p:sp>
        <p:nvSpPr>
          <p:cNvPr id="23" name="TextovéPole 23"/>
          <p:cNvSpPr txBox="1">
            <a:spLocks noChangeArrowheads="1"/>
          </p:cNvSpPr>
          <p:nvPr/>
        </p:nvSpPr>
        <p:spPr bwMode="auto">
          <a:xfrm>
            <a:off x="2400300" y="3652763"/>
            <a:ext cx="1778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Mgr. Hana Chotovinská</a:t>
            </a:r>
            <a:endParaRPr lang="cs-CZ" sz="1200" dirty="0">
              <a:latin typeface="Arial - 16"/>
            </a:endParaRPr>
          </a:p>
        </p:txBody>
      </p:sp>
      <p:sp>
        <p:nvSpPr>
          <p:cNvPr id="24" name="TextovéPole 24"/>
          <p:cNvSpPr txBox="1">
            <a:spLocks noChangeArrowheads="1"/>
          </p:cNvSpPr>
          <p:nvPr/>
        </p:nvSpPr>
        <p:spPr bwMode="auto">
          <a:xfrm>
            <a:off x="2260600" y="3928988"/>
            <a:ext cx="3471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    4.A</a:t>
            </a:r>
            <a:endParaRPr lang="cs-CZ" sz="1200" dirty="0">
              <a:latin typeface="Arial - 16"/>
            </a:endParaRPr>
          </a:p>
        </p:txBody>
      </p:sp>
      <p:sp>
        <p:nvSpPr>
          <p:cNvPr id="25" name="TextovéPole 25"/>
          <p:cNvSpPr txBox="1">
            <a:spLocks noChangeArrowheads="1"/>
          </p:cNvSpPr>
          <p:nvPr/>
        </p:nvSpPr>
        <p:spPr bwMode="auto">
          <a:xfrm>
            <a:off x="2400300" y="3373363"/>
            <a:ext cx="1235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10.06.2013</a:t>
            </a:r>
            <a:endParaRPr lang="cs-CZ" sz="12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788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Zástupci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5576" y="1557367"/>
            <a:ext cx="784887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Žraloci:</a:t>
            </a:r>
          </a:p>
          <a:p>
            <a:r>
              <a:rPr lang="cs-CZ" sz="1600" b="1" dirty="0" smtClean="0"/>
              <a:t>Žralok bílý </a:t>
            </a:r>
            <a:r>
              <a:rPr lang="cs-CZ" sz="1600" dirty="0" smtClean="0"/>
              <a:t>– velikost až 8 m a váha 2,5 tuny.  Tento druh je pro člověka nejnebezpečnější. Jeho potravou jsou tuňáci, lachtani, mečouni, delfíni. Na potravu útočí zespodu. Vyskytuje se například u pobřeží Ameriky, Austrálie, Jižní Afriky, Středozemního moře i východní části Číny.</a:t>
            </a:r>
          </a:p>
          <a:p>
            <a:endParaRPr lang="cs-CZ" sz="1600" dirty="0"/>
          </a:p>
          <a:p>
            <a:r>
              <a:rPr lang="cs-CZ" sz="1600" b="1" dirty="0" smtClean="0"/>
              <a:t>Žralok obrovský – </a:t>
            </a:r>
            <a:r>
              <a:rPr lang="cs-CZ" sz="1600" dirty="0" smtClean="0"/>
              <a:t>dorůstá délky až 18 m a váží až 40 tun, živí se planktonem.</a:t>
            </a:r>
          </a:p>
          <a:p>
            <a:endParaRPr lang="cs-CZ" sz="1600" b="1" dirty="0"/>
          </a:p>
          <a:p>
            <a:r>
              <a:rPr lang="cs-CZ" sz="1600" b="1" dirty="0" smtClean="0"/>
              <a:t>Žralok veliký – </a:t>
            </a:r>
            <a:r>
              <a:rPr lang="cs-CZ" sz="1600" dirty="0" smtClean="0"/>
              <a:t>12 – 14 m a hmotnost 4 tuny, živí se planktonem (za hodinu zpracuje až 1000 l mořské vody).</a:t>
            </a:r>
          </a:p>
          <a:p>
            <a:endParaRPr lang="cs-CZ" sz="1600" b="1" dirty="0"/>
          </a:p>
          <a:p>
            <a:r>
              <a:rPr lang="cs-CZ" sz="1600" dirty="0" smtClean="0"/>
              <a:t>K dalším zástupcům patří například: </a:t>
            </a:r>
            <a:r>
              <a:rPr lang="cs-CZ" sz="1600" b="1" dirty="0" smtClean="0"/>
              <a:t>žralok liščí, sleďový, tygrovaný</a:t>
            </a:r>
          </a:p>
          <a:p>
            <a:endParaRPr lang="cs-CZ" sz="1600" b="1" dirty="0" smtClean="0"/>
          </a:p>
          <a:p>
            <a:r>
              <a:rPr lang="cs-CZ" sz="1600" dirty="0" smtClean="0"/>
              <a:t>Rejnoci:</a:t>
            </a:r>
          </a:p>
          <a:p>
            <a:r>
              <a:rPr lang="cs-CZ" sz="1600" dirty="0" smtClean="0"/>
              <a:t>Paryby s plochým tělem a srostlými párovými ploutvemi. Ocasní ploutev je protáhlá  a tenká. Jsou to živočichové přizpůsobeni </a:t>
            </a:r>
            <a:r>
              <a:rPr lang="cs-CZ" sz="1600" dirty="0"/>
              <a:t>ž</a:t>
            </a:r>
            <a:r>
              <a:rPr lang="cs-CZ" sz="1600" dirty="0" smtClean="0"/>
              <a:t>ivotu u dna. K zástupcům patří např. </a:t>
            </a:r>
            <a:r>
              <a:rPr lang="cs-CZ" sz="1600" b="1" dirty="0" smtClean="0"/>
              <a:t>manta </a:t>
            </a:r>
            <a:r>
              <a:rPr lang="cs-CZ" sz="1600" b="1" dirty="0" err="1" smtClean="0"/>
              <a:t>plášťovitá</a:t>
            </a:r>
            <a:r>
              <a:rPr lang="cs-CZ" sz="1600" b="1" dirty="0" smtClean="0"/>
              <a:t>, trnucha obecná .</a:t>
            </a:r>
            <a:endParaRPr lang="cs-CZ" sz="1600" b="1" dirty="0"/>
          </a:p>
          <a:p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346474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Chiméry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5576" y="1700808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Charakterizuje je protáhlé tělo s velkými prsními ploutvemi a bičovitý ocas. Plakoidní šupiny se nevyskytují na celém povrchu těla. Na rozdíl od žraloků a rejnoků mají pouze </a:t>
            </a:r>
            <a:r>
              <a:rPr lang="cs-CZ" b="1" dirty="0" smtClean="0"/>
              <a:t>čtyři páry žaberních štěrbin</a:t>
            </a:r>
            <a:r>
              <a:rPr lang="cs-CZ" dirty="0" smtClean="0"/>
              <a:t>. Ty jsou kryty kožním záhybem = </a:t>
            </a:r>
            <a:r>
              <a:rPr lang="cs-CZ" b="1" dirty="0" smtClean="0"/>
              <a:t>nepárovou skřelí. </a:t>
            </a:r>
            <a:r>
              <a:rPr lang="cs-CZ" dirty="0" smtClean="0"/>
              <a:t>Nemají také spirální řasu a kloaku.</a:t>
            </a:r>
          </a:p>
          <a:p>
            <a:r>
              <a:rPr lang="cs-CZ" dirty="0" smtClean="0"/>
              <a:t>Vyznačují se zřetelným </a:t>
            </a:r>
            <a:r>
              <a:rPr lang="cs-CZ" b="1" dirty="0" smtClean="0"/>
              <a:t>pohlavním dimorfismem. </a:t>
            </a:r>
          </a:p>
          <a:p>
            <a:r>
              <a:rPr lang="cs-CZ" dirty="0" smtClean="0"/>
              <a:t>Zástupcem </a:t>
            </a:r>
            <a:r>
              <a:rPr lang="cs-CZ" b="1" dirty="0" smtClean="0"/>
              <a:t>je chiméra hlavatá.</a:t>
            </a:r>
          </a:p>
          <a:p>
            <a:endParaRPr lang="cs-CZ" b="1" dirty="0"/>
          </a:p>
        </p:txBody>
      </p:sp>
      <p:pic>
        <p:nvPicPr>
          <p:cNvPr id="1028" name="Picture 4" descr="http://upload.wikimedia.org/wikipedia/commons/0/03/Chmon_u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88238"/>
            <a:ext cx="2808312" cy="2106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7" name="TextovéPole 6"/>
          <p:cNvSpPr txBox="1"/>
          <p:nvPr/>
        </p:nvSpPr>
        <p:spPr>
          <a:xfrm>
            <a:off x="5796136" y="5661248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8</a:t>
            </a:r>
            <a:endParaRPr lang="cs-CZ" sz="1200" dirty="0"/>
          </a:p>
        </p:txBody>
      </p:sp>
      <p:sp>
        <p:nvSpPr>
          <p:cNvPr id="2" name="Obdélník 1"/>
          <p:cNvSpPr/>
          <p:nvPr/>
        </p:nvSpPr>
        <p:spPr>
          <a:xfrm>
            <a:off x="2790056" y="5951021"/>
            <a:ext cx="5526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>
                <a:hlinkClick r:id="rId3"/>
              </a:rPr>
              <a:t>http://cs.wikipedia.org/wiki/Soubor:Chmon_u0.gif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0320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Zajímavosti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71600" y="1700808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 smtClean="0"/>
              <a:t>Partenogeneze u paryb?</a:t>
            </a:r>
          </a:p>
          <a:p>
            <a:r>
              <a:rPr lang="cs-CZ" dirty="0" smtClean="0"/>
              <a:t>V roce 2001  se v zoo v </a:t>
            </a:r>
            <a:r>
              <a:rPr lang="cs-CZ" dirty="0" err="1" smtClean="0"/>
              <a:t>Omaze</a:t>
            </a:r>
            <a:r>
              <a:rPr lang="cs-CZ" dirty="0" smtClean="0"/>
              <a:t> v Americe narodilo mládě kladivouna samici, která se nedostala do kontaktu se žádným samcem.</a:t>
            </a:r>
          </a:p>
          <a:p>
            <a:r>
              <a:rPr lang="cs-CZ" dirty="0" smtClean="0"/>
              <a:t>Po rozboru DNA mláděte bylo zjištěno, že opravdu neobsahuje žádné geny ze samčích chromozómů. Je to první potvrzený případ partenogeneze u žraloků.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746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Opakování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Výbuch 1 3"/>
          <p:cNvSpPr/>
          <p:nvPr/>
        </p:nvSpPr>
        <p:spPr>
          <a:xfrm>
            <a:off x="599913" y="1772816"/>
            <a:ext cx="532522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      </a:t>
            </a:r>
            <a:endParaRPr lang="cs-CZ" dirty="0"/>
          </a:p>
        </p:txBody>
      </p:sp>
      <p:sp>
        <p:nvSpPr>
          <p:cNvPr id="7" name="Výbuch 1 6"/>
          <p:cNvSpPr/>
          <p:nvPr/>
        </p:nvSpPr>
        <p:spPr>
          <a:xfrm>
            <a:off x="561323" y="2924944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tx1"/>
                </a:solidFill>
              </a:rPr>
              <a:t>4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8" name="Výbuch 1 7"/>
          <p:cNvSpPr/>
          <p:nvPr/>
        </p:nvSpPr>
        <p:spPr>
          <a:xfrm>
            <a:off x="578142" y="3501008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Výbuch 1 8"/>
          <p:cNvSpPr/>
          <p:nvPr/>
        </p:nvSpPr>
        <p:spPr>
          <a:xfrm>
            <a:off x="586186" y="4070742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Výbuch 1 9"/>
          <p:cNvSpPr/>
          <p:nvPr/>
        </p:nvSpPr>
        <p:spPr>
          <a:xfrm>
            <a:off x="606548" y="4619342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1115616" y="1844824"/>
            <a:ext cx="54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Co je to rypec?</a:t>
            </a:r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115616" y="234888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Jaký je odborný výraz pro nesouměrnou ocasní ploutev u žraloků?</a:t>
            </a:r>
          </a:p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115616" y="2852936"/>
            <a:ext cx="6264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Čím snižují paryby měrnou hmotnost svého těla?</a:t>
            </a:r>
            <a:endParaRPr lang="cs-CZ" sz="14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1115616" y="3429000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Čemu slouží proudový orgán a </a:t>
            </a:r>
            <a:r>
              <a:rPr lang="cs-CZ" sz="1400" dirty="0" err="1" smtClean="0"/>
              <a:t>Lorenciniho</a:t>
            </a:r>
            <a:r>
              <a:rPr lang="cs-CZ" sz="1400" dirty="0" smtClean="0"/>
              <a:t> ampule? </a:t>
            </a:r>
            <a:endParaRPr lang="cs-CZ" sz="1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187624" y="5065439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 se žraloci rozmnožují?</a:t>
            </a:r>
            <a:endParaRPr lang="cs-CZ" sz="1400" dirty="0"/>
          </a:p>
        </p:txBody>
      </p:sp>
      <p:sp>
        <p:nvSpPr>
          <p:cNvPr id="16" name="Výbuch 1 15"/>
          <p:cNvSpPr/>
          <p:nvPr/>
        </p:nvSpPr>
        <p:spPr>
          <a:xfrm>
            <a:off x="628729" y="1233582"/>
            <a:ext cx="486886" cy="50405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      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5616" y="1340768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Jsou žraloci </a:t>
            </a:r>
            <a:r>
              <a:rPr lang="cs-CZ" sz="1400" dirty="0" smtClean="0"/>
              <a:t>výhradně</a:t>
            </a:r>
            <a:r>
              <a:rPr lang="cs-CZ" sz="1600" dirty="0" smtClean="0"/>
              <a:t> mořští obratlovci nebo žijí i ve sladkých vodách?</a:t>
            </a:r>
            <a:endParaRPr lang="cs-CZ" sz="1600" dirty="0"/>
          </a:p>
        </p:txBody>
      </p:sp>
      <p:sp>
        <p:nvSpPr>
          <p:cNvPr id="18" name="Výbuch 1 17"/>
          <p:cNvSpPr/>
          <p:nvPr/>
        </p:nvSpPr>
        <p:spPr>
          <a:xfrm>
            <a:off x="583094" y="2348880"/>
            <a:ext cx="532522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      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718728" y="1340768"/>
            <a:ext cx="396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1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1115616" y="1556792"/>
            <a:ext cx="5633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Mezi parybami jsou i druhy sladkovodní. Například žralok býčí.</a:t>
            </a:r>
            <a:endParaRPr lang="cs-CZ" sz="1400" i="1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83568" y="184482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2</a:t>
            </a:r>
            <a:endParaRPr lang="cs-CZ" sz="1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695562" y="242088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3</a:t>
            </a:r>
            <a:endParaRPr lang="cs-CZ" sz="14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755576" y="3573016"/>
            <a:ext cx="29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5</a:t>
            </a:r>
            <a:endParaRPr lang="cs-CZ" sz="1400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755576" y="4149080"/>
            <a:ext cx="29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6</a:t>
            </a:r>
            <a:endParaRPr lang="cs-CZ" sz="1400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747565" y="4694053"/>
            <a:ext cx="29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7</a:t>
            </a:r>
            <a:endParaRPr lang="cs-CZ" sz="1400" dirty="0"/>
          </a:p>
        </p:txBody>
      </p:sp>
      <p:sp>
        <p:nvSpPr>
          <p:cNvPr id="27" name="Výbuch 1 26"/>
          <p:cNvSpPr/>
          <p:nvPr/>
        </p:nvSpPr>
        <p:spPr>
          <a:xfrm>
            <a:off x="629139" y="5140404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extovéPole 29"/>
          <p:cNvSpPr txBox="1"/>
          <p:nvPr/>
        </p:nvSpPr>
        <p:spPr>
          <a:xfrm>
            <a:off x="755577" y="5229200"/>
            <a:ext cx="25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8</a:t>
            </a:r>
            <a:endParaRPr lang="cs-CZ" sz="1400" dirty="0"/>
          </a:p>
        </p:txBody>
      </p:sp>
      <p:sp>
        <p:nvSpPr>
          <p:cNvPr id="31" name="TextovéPole 30"/>
          <p:cNvSpPr txBox="1"/>
          <p:nvPr/>
        </p:nvSpPr>
        <p:spPr>
          <a:xfrm>
            <a:off x="1043608" y="2060848"/>
            <a:ext cx="4408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  Část těla před ústním otvorem.</a:t>
            </a:r>
            <a:endParaRPr lang="cs-CZ" sz="1400" i="1" dirty="0"/>
          </a:p>
        </p:txBody>
      </p:sp>
      <p:sp>
        <p:nvSpPr>
          <p:cNvPr id="32" name="TextovéPole 31"/>
          <p:cNvSpPr txBox="1"/>
          <p:nvPr/>
        </p:nvSpPr>
        <p:spPr>
          <a:xfrm>
            <a:off x="1116697" y="2545159"/>
            <a:ext cx="5543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err="1" smtClean="0"/>
              <a:t>Heterocerkní</a:t>
            </a:r>
            <a:r>
              <a:rPr lang="cs-CZ" sz="1400" i="1" dirty="0" smtClean="0"/>
              <a:t> ocasní ploutev. Horní část laloku ocasní ploutve je větší.</a:t>
            </a:r>
            <a:endParaRPr lang="cs-CZ" sz="1400" i="1" dirty="0"/>
          </a:p>
        </p:txBody>
      </p:sp>
      <p:sp>
        <p:nvSpPr>
          <p:cNvPr id="33" name="TextovéPole 32"/>
          <p:cNvSpPr txBox="1"/>
          <p:nvPr/>
        </p:nvSpPr>
        <p:spPr>
          <a:xfrm>
            <a:off x="1115616" y="3068960"/>
            <a:ext cx="5166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Mají velká játra s vysokým obsahem tuku.</a:t>
            </a:r>
            <a:endParaRPr lang="cs-CZ" sz="1400" i="1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1115616" y="364502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Proudový orgán reaguje na změnu tlaku vody a zaznamenává proudění vody . </a:t>
            </a:r>
            <a:r>
              <a:rPr lang="cs-CZ" sz="1400" i="1" dirty="0" err="1" smtClean="0"/>
              <a:t>Lorenciniho</a:t>
            </a:r>
            <a:r>
              <a:rPr lang="cs-CZ" sz="1400" i="1" dirty="0" smtClean="0"/>
              <a:t> ampule vnímají </a:t>
            </a:r>
            <a:r>
              <a:rPr lang="cs-CZ" sz="1400" i="1" dirty="0" err="1" smtClean="0"/>
              <a:t>elektromegnaetické</a:t>
            </a:r>
            <a:r>
              <a:rPr lang="cs-CZ" sz="1400" i="1" dirty="0" smtClean="0"/>
              <a:t> pole</a:t>
            </a:r>
            <a:r>
              <a:rPr lang="cs-CZ" sz="1400" dirty="0" smtClean="0"/>
              <a:t>.</a:t>
            </a:r>
            <a:endParaRPr lang="cs-CZ" sz="1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1187624" y="5281463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Žraloci jsou vejcorodí, </a:t>
            </a:r>
            <a:r>
              <a:rPr lang="cs-CZ" sz="1400" i="1" dirty="0" err="1" smtClean="0"/>
              <a:t>vejcoživorodí</a:t>
            </a:r>
            <a:r>
              <a:rPr lang="cs-CZ" sz="1400" i="1" dirty="0" smtClean="0"/>
              <a:t> i živorodí.</a:t>
            </a:r>
            <a:endParaRPr lang="cs-CZ" sz="1400" i="1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1115616" y="4149080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Srdcem paryb proudí krev okysličená nebo odkysličená? </a:t>
            </a:r>
            <a:endParaRPr lang="cs-CZ" sz="1400" dirty="0"/>
          </a:p>
        </p:txBody>
      </p:sp>
      <p:sp>
        <p:nvSpPr>
          <p:cNvPr id="37" name="TextovéPole 36"/>
          <p:cNvSpPr txBox="1"/>
          <p:nvPr/>
        </p:nvSpPr>
        <p:spPr>
          <a:xfrm>
            <a:off x="1147271" y="4345359"/>
            <a:ext cx="2286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Odkysličená.</a:t>
            </a:r>
            <a:endParaRPr lang="cs-CZ" sz="1400" i="1" dirty="0"/>
          </a:p>
        </p:txBody>
      </p:sp>
      <p:sp>
        <p:nvSpPr>
          <p:cNvPr id="39" name="TextovéPole 38"/>
          <p:cNvSpPr txBox="1"/>
          <p:nvPr/>
        </p:nvSpPr>
        <p:spPr>
          <a:xfrm>
            <a:off x="1187624" y="4619342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Jaká část mozku je u paryb největší?</a:t>
            </a:r>
            <a:endParaRPr lang="cs-CZ" sz="1400" dirty="0"/>
          </a:p>
        </p:txBody>
      </p:sp>
      <p:sp>
        <p:nvSpPr>
          <p:cNvPr id="41" name="TextovéPole 40"/>
          <p:cNvSpPr txBox="1"/>
          <p:nvPr/>
        </p:nvSpPr>
        <p:spPr>
          <a:xfrm>
            <a:off x="1187624" y="4797152"/>
            <a:ext cx="2916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Střední mozek. </a:t>
            </a:r>
            <a:endParaRPr lang="cs-CZ" sz="1400" i="1" dirty="0"/>
          </a:p>
        </p:txBody>
      </p:sp>
      <p:sp>
        <p:nvSpPr>
          <p:cNvPr id="38" name="Výbuch 1 37"/>
          <p:cNvSpPr/>
          <p:nvPr/>
        </p:nvSpPr>
        <p:spPr>
          <a:xfrm>
            <a:off x="599913" y="5674845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>
                <a:solidFill>
                  <a:schemeClr val="tx1"/>
                </a:solidFill>
              </a:rPr>
              <a:t>9</a:t>
            </a:r>
            <a:endParaRPr lang="cs-CZ" sz="1400" dirty="0">
              <a:solidFill>
                <a:schemeClr val="tx1"/>
              </a:solidFill>
            </a:endParaRPr>
          </a:p>
        </p:txBody>
      </p:sp>
      <p:sp>
        <p:nvSpPr>
          <p:cNvPr id="40" name="Výbuch 1 39"/>
          <p:cNvSpPr/>
          <p:nvPr/>
        </p:nvSpPr>
        <p:spPr>
          <a:xfrm>
            <a:off x="611560" y="6189115"/>
            <a:ext cx="576064" cy="457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683569" y="6248345"/>
            <a:ext cx="499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10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05203" y="5589240"/>
            <a:ext cx="459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Jaký význam má rektální žláza?</a:t>
            </a:r>
            <a:endParaRPr lang="cs-CZ" sz="1400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205203" y="5805264"/>
            <a:ext cx="3654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Odstraňuje nadbytečné množství solí z těla. </a:t>
            </a:r>
            <a:endParaRPr lang="cs-CZ" sz="1400" i="1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187624" y="6093296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Živí se žraloci také planktonem?</a:t>
            </a:r>
            <a:endParaRPr lang="cs-CZ" sz="1400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1187624" y="6309320"/>
            <a:ext cx="756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i="1" dirty="0" smtClean="0"/>
              <a:t>Ano. Příkladem žraloků živících se planktonem je žralok velký a žralok velrybí.</a:t>
            </a:r>
            <a:endParaRPr lang="cs-CZ" sz="1400" i="1" dirty="0"/>
          </a:p>
        </p:txBody>
      </p:sp>
    </p:spTree>
    <p:extLst>
      <p:ext uri="{BB962C8B-B14F-4D97-AF65-F5344CB8AC3E}">
        <p14:creationId xmlns:p14="http://schemas.microsoft.com/office/powerpoint/2010/main" val="98358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  <p:bldP spid="21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0"/>
      <p:bldP spid="41" grpId="0"/>
      <p:bldP spid="5" grpId="0"/>
      <p:bldP spid="19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293268" y="3717032"/>
            <a:ext cx="4343400" cy="156210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schemeClr val="tx1"/>
              </a:solidFill>
            </a:endParaRP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483768" y="5005288"/>
            <a:ext cx="396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cs-CZ" sz="1200" dirty="0" smtClean="0">
                <a:latin typeface="Arial - 16"/>
              </a:rPr>
              <a:t>                                        Autor: </a:t>
            </a:r>
          </a:p>
          <a:p>
            <a:pPr algn="ctr" eaLnBrk="1" hangingPunct="1"/>
            <a:r>
              <a:rPr lang="cs-CZ" sz="1200" dirty="0" smtClean="0">
                <a:latin typeface="Arial - 16"/>
              </a:rPr>
              <a:t>Mgr.  Hana Chotovinská</a:t>
            </a:r>
          </a:p>
          <a:p>
            <a:pPr algn="ctr" eaLnBrk="1" hangingPunct="1"/>
            <a:r>
              <a:rPr lang="cs-CZ" sz="1200" dirty="0" smtClean="0">
                <a:latin typeface="Arial - 16"/>
              </a:rPr>
              <a:t>Gymnázium Pierra de </a:t>
            </a:r>
            <a:r>
              <a:rPr lang="cs-CZ" sz="1200" dirty="0" err="1" smtClean="0">
                <a:latin typeface="Arial - 16"/>
              </a:rPr>
              <a:t>Coubertina</a:t>
            </a:r>
            <a:r>
              <a:rPr lang="cs-CZ" sz="1200" dirty="0" smtClean="0">
                <a:latin typeface="Arial - 16"/>
              </a:rPr>
              <a:t>, Tábor</a:t>
            </a:r>
          </a:p>
          <a:p>
            <a:pPr algn="ctr" eaLnBrk="1" hangingPunct="1"/>
            <a:r>
              <a:rPr lang="cs-CZ" sz="1200" dirty="0" smtClean="0">
                <a:latin typeface="Arial - 16"/>
              </a:rPr>
              <a:t>hchotovinska@gymta.cz</a:t>
            </a:r>
          </a:p>
          <a:p>
            <a:pPr algn="ctr" eaLnBrk="1" hangingPunct="1"/>
            <a:r>
              <a:rPr lang="cs-CZ" sz="1200" dirty="0" smtClean="0">
                <a:latin typeface="Arial - 16"/>
              </a:rPr>
              <a:t>červen 2013</a:t>
            </a:r>
            <a:endParaRPr lang="cs-CZ" sz="1200" dirty="0">
              <a:latin typeface="Arial - 16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701824" y="1063769"/>
            <a:ext cx="56703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PAPÁČEK, Miroslav. </a:t>
            </a:r>
            <a:r>
              <a:rPr lang="cs-CZ" sz="1200" i="1" dirty="0"/>
              <a:t>Zoologie</a:t>
            </a:r>
            <a:r>
              <a:rPr lang="cs-CZ" sz="1200" dirty="0"/>
              <a:t>. 1. vydání. Praha: </a:t>
            </a:r>
            <a:r>
              <a:rPr lang="cs-CZ" sz="1200" dirty="0" err="1"/>
              <a:t>Scientia</a:t>
            </a:r>
            <a:r>
              <a:rPr lang="cs-CZ" sz="1200" dirty="0"/>
              <a:t>, 1994.</a:t>
            </a:r>
          </a:p>
          <a:p>
            <a:r>
              <a:rPr lang="cs-CZ" sz="1200" dirty="0"/>
              <a:t>JELÍNEK, J. A ZICHÁČEK, V. </a:t>
            </a:r>
            <a:r>
              <a:rPr lang="cs-CZ" sz="1200" i="1" dirty="0"/>
              <a:t>Biologie pro gymnázia. </a:t>
            </a:r>
            <a:r>
              <a:rPr lang="cs-CZ" sz="1200" dirty="0"/>
              <a:t>Nakladatelství Olomouc, 1998.</a:t>
            </a:r>
          </a:p>
          <a:p>
            <a:r>
              <a:rPr lang="cs-CZ" sz="1200" dirty="0"/>
              <a:t>DMITRIJEV, J. </a:t>
            </a:r>
            <a:r>
              <a:rPr lang="cs-CZ" sz="1200" i="1" dirty="0"/>
              <a:t>Ryby známé i neznámé, lovené i chráněné. </a:t>
            </a:r>
            <a:r>
              <a:rPr lang="cs-CZ" sz="1200" dirty="0"/>
              <a:t>Praha: Lidové nakladatelství, 1998</a:t>
            </a:r>
            <a:r>
              <a:rPr lang="cs-CZ" sz="1200" i="1" dirty="0"/>
              <a:t>.</a:t>
            </a:r>
            <a:endParaRPr lang="cs-CZ" sz="1200" dirty="0"/>
          </a:p>
          <a:p>
            <a:r>
              <a:rPr lang="cs-CZ" sz="1200" i="1" dirty="0"/>
              <a:t>KOUKAL, M. Žraloci a lvi loví lidi! Nebo je to trochu jinak? </a:t>
            </a:r>
            <a:r>
              <a:rPr lang="cs-CZ" sz="1200" dirty="0"/>
              <a:t>21. století. 2012, roč. 9, č. 4, s.63. ISSN 1214-1097.</a:t>
            </a:r>
          </a:p>
          <a:p>
            <a:r>
              <a:rPr lang="cs-CZ" sz="1200" dirty="0"/>
              <a:t>SOUKUPOVÁ, P. </a:t>
            </a:r>
            <a:r>
              <a:rPr lang="cs-CZ" sz="1200" i="1" dirty="0"/>
              <a:t>Některé paryby se obejdou i bez samců. </a:t>
            </a:r>
            <a:r>
              <a:rPr lang="cs-CZ" sz="1200" dirty="0"/>
              <a:t> 21. století. 2007, roč. 4, č. 8, s. 28. ISSN 1214-1097</a:t>
            </a:r>
          </a:p>
          <a:p>
            <a:r>
              <a:rPr lang="cs-CZ" sz="1200" dirty="0"/>
              <a:t>ALTMANN, A. a KUBÍKOVÁ, M. </a:t>
            </a:r>
            <a:r>
              <a:rPr lang="cs-CZ" sz="1200" i="1" dirty="0"/>
              <a:t>Biologický náčrtník: Zoologie</a:t>
            </a:r>
            <a:r>
              <a:rPr lang="cs-CZ" sz="1200" dirty="0"/>
              <a:t>. 1. vydání. Praha: SPN, 1976. – obrázky 1,2,4</a:t>
            </a:r>
          </a:p>
          <a:p>
            <a:r>
              <a:rPr lang="cs-CZ" sz="1200" dirty="0"/>
              <a:t>LANG, J. </a:t>
            </a:r>
            <a:r>
              <a:rPr lang="cs-CZ" sz="1200" i="1" dirty="0"/>
              <a:t>Zoologie. II. Díl.</a:t>
            </a:r>
            <a:r>
              <a:rPr lang="cs-CZ" sz="1200" dirty="0"/>
              <a:t> s. 28 Praha: SPN, 1965      obrázek 3</a:t>
            </a:r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WWW: </a:t>
            </a:r>
          </a:p>
          <a:p>
            <a:r>
              <a:rPr lang="cs-CZ" sz="1200" dirty="0"/>
              <a:t>&lt;</a:t>
            </a:r>
            <a:r>
              <a:rPr lang="cs-CZ" sz="1200" u="sng" dirty="0">
                <a:hlinkClick r:id="rId2"/>
              </a:rPr>
              <a:t>http://cs.wikipedia.org/wiki/</a:t>
            </a:r>
            <a:r>
              <a:rPr lang="cs-CZ" sz="1200" u="sng" dirty="0" err="1">
                <a:hlinkClick r:id="rId2"/>
              </a:rPr>
              <a:t>Soubor:Sharks_Lateral_Line.svg</a:t>
            </a:r>
            <a:r>
              <a:rPr lang="cs-CZ" sz="1200" u="sng" dirty="0"/>
              <a:t>&gt;</a:t>
            </a:r>
            <a:r>
              <a:rPr lang="cs-CZ" sz="1200" dirty="0"/>
              <a:t> – obrázek 5</a:t>
            </a:r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WWW: </a:t>
            </a:r>
          </a:p>
          <a:p>
            <a:r>
              <a:rPr lang="cs-CZ" sz="1200" dirty="0"/>
              <a:t>&lt;</a:t>
            </a:r>
            <a:r>
              <a:rPr lang="cs-CZ" sz="1200" u="sng" dirty="0">
                <a:hlinkClick r:id="rId3"/>
              </a:rPr>
              <a:t>http://cs.wikipedia.org/wiki/</a:t>
            </a:r>
            <a:r>
              <a:rPr lang="cs-CZ" sz="1200" u="sng" dirty="0" err="1">
                <a:hlinkClick r:id="rId3"/>
              </a:rPr>
              <a:t>Soubor:Zraloci_Lorenziniho_ampule.jpg</a:t>
            </a:r>
            <a:r>
              <a:rPr lang="cs-CZ" sz="1200" dirty="0"/>
              <a:t>&gt; obrázek 6</a:t>
            </a:r>
          </a:p>
          <a:p>
            <a:r>
              <a:rPr lang="cs-CZ" sz="1200" dirty="0"/>
              <a:t>[cit.2013-10-06]. Dostupný pod licencí </a:t>
            </a:r>
            <a:r>
              <a:rPr lang="cs-CZ" sz="1200" dirty="0" err="1"/>
              <a:t>Wikimedia</a:t>
            </a:r>
            <a:r>
              <a:rPr lang="cs-CZ" sz="1200" dirty="0"/>
              <a:t> </a:t>
            </a:r>
            <a:r>
              <a:rPr lang="cs-CZ" sz="1200" dirty="0" err="1"/>
              <a:t>Commons</a:t>
            </a:r>
            <a:r>
              <a:rPr lang="cs-CZ" sz="1200" dirty="0"/>
              <a:t> na WWW: </a:t>
            </a:r>
          </a:p>
          <a:p>
            <a:r>
              <a:rPr lang="cs-CZ" sz="1200" u="sng" dirty="0">
                <a:hlinkClick r:id="rId4"/>
              </a:rPr>
              <a:t>http://cs.wikipedia.org/wiki/Soubor:Chmon_u0.gif</a:t>
            </a:r>
            <a:r>
              <a:rPr lang="cs-CZ" sz="1200" dirty="0"/>
              <a:t> – obrázek 8</a:t>
            </a:r>
          </a:p>
          <a:p>
            <a:r>
              <a:rPr lang="cs-CZ" sz="1200" dirty="0"/>
              <a:t> </a:t>
            </a:r>
          </a:p>
          <a:p>
            <a:endParaRPr lang="cs-CZ" sz="1200" dirty="0"/>
          </a:p>
        </p:txBody>
      </p:sp>
      <p:sp>
        <p:nvSpPr>
          <p:cNvPr id="8" name="Obdélník 7"/>
          <p:cNvSpPr/>
          <p:nvPr/>
        </p:nvSpPr>
        <p:spPr>
          <a:xfrm>
            <a:off x="355655" y="476856"/>
            <a:ext cx="33832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dirty="0">
                <a:solidFill>
                  <a:srgbClr val="000000"/>
                </a:solidFill>
              </a:rPr>
              <a:t>Seznam použité literatury a pramenů</a:t>
            </a:r>
            <a:r>
              <a:rPr lang="pl-PL" sz="1600" b="1" dirty="0" smtClean="0">
                <a:solidFill>
                  <a:srgbClr val="000000"/>
                </a:solidFill>
              </a:rPr>
              <a:t>:</a:t>
            </a:r>
          </a:p>
          <a:p>
            <a:endParaRPr lang="pl-PL" sz="1600" b="1" dirty="0">
              <a:solidFill>
                <a:srgbClr val="000000"/>
              </a:solidFill>
            </a:endParaRPr>
          </a:p>
          <a:p>
            <a:endParaRPr lang="pl-PL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2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40000"/>
              <a:lumOff val="6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PARYBY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77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Základní charakteristika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31540" y="1450901"/>
            <a:ext cx="8280920" cy="3416320"/>
          </a:xfrm>
          <a:prstGeom prst="rect">
            <a:avLst/>
          </a:prstGeom>
          <a:noFill/>
          <a:ln>
            <a:solidFill>
              <a:srgbClr val="0099CC"/>
            </a:solidFill>
          </a:ln>
          <a:effectLst>
            <a:softEdge rad="635000"/>
          </a:effectLst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K největšímu rozvoji paryb došlo v období karbonu. V</a:t>
            </a:r>
            <a:r>
              <a:rPr lang="cs-CZ" sz="1600" dirty="0"/>
              <a:t> současné době je popsáno asi </a:t>
            </a:r>
            <a:r>
              <a:rPr lang="cs-CZ" sz="1600" dirty="0" smtClean="0"/>
              <a:t>850 druhů, </a:t>
            </a:r>
          </a:p>
          <a:p>
            <a:r>
              <a:rPr lang="cs-CZ" sz="1600" dirty="0" smtClean="0"/>
              <a:t>z nichž většina žije v mořích. Dosahují velikosti </a:t>
            </a:r>
            <a:r>
              <a:rPr lang="cs-CZ" sz="1600" dirty="0"/>
              <a:t>do 18 metrů. Tvar těla je </a:t>
            </a:r>
            <a:r>
              <a:rPr lang="cs-CZ" sz="1600" dirty="0" smtClean="0"/>
              <a:t>torpédovitý (žraloci) nebo </a:t>
            </a:r>
            <a:r>
              <a:rPr lang="cs-CZ" sz="1600" dirty="0"/>
              <a:t>shora </a:t>
            </a:r>
            <a:r>
              <a:rPr lang="cs-CZ" sz="1600" dirty="0" smtClean="0"/>
              <a:t>zploštělý (rejnoci). Hlava vybíhá v rypec</a:t>
            </a:r>
            <a:r>
              <a:rPr lang="cs-CZ" sz="1600" dirty="0"/>
              <a:t>. Ústí otvor je na spodní straně těla</a:t>
            </a:r>
            <a:r>
              <a:rPr lang="cs-CZ" sz="1600" dirty="0" smtClean="0"/>
              <a:t>.</a:t>
            </a:r>
          </a:p>
          <a:p>
            <a:r>
              <a:rPr lang="cs-CZ" sz="1600" dirty="0" smtClean="0"/>
              <a:t>	Na těle jsou párové (prsní a břišní) a nepárové (řitní, hřbetní a ocasní) ploutve vyztužené rohovitými paprsky. Ocasní ploutev je nesouměrná - </a:t>
            </a:r>
            <a:r>
              <a:rPr lang="cs-CZ" sz="1600" b="1" dirty="0" err="1" smtClean="0"/>
              <a:t>heterocerkní</a:t>
            </a:r>
            <a:r>
              <a:rPr lang="cs-CZ" sz="1600" dirty="0" smtClean="0"/>
              <a:t>. Prsní ploutve udržují ve vodorovné poloze. Paryby je používají jako výšková kormidla. Z vnitřní strany břišních ploutví vznikají </a:t>
            </a:r>
            <a:r>
              <a:rPr lang="cs-CZ" sz="1600" b="1" dirty="0" err="1" smtClean="0"/>
              <a:t>pterogopody</a:t>
            </a:r>
            <a:r>
              <a:rPr lang="cs-CZ" sz="1600" dirty="0" smtClean="0"/>
              <a:t> – samčí pářicí orgány. </a:t>
            </a:r>
            <a:endParaRPr lang="cs-CZ" sz="1600" i="1" dirty="0"/>
          </a:p>
          <a:p>
            <a:r>
              <a:rPr lang="cs-CZ" sz="1600" i="1" dirty="0" smtClean="0"/>
              <a:t>           </a:t>
            </a:r>
          </a:p>
          <a:p>
            <a:r>
              <a:rPr lang="cs-CZ" sz="1600" i="1" dirty="0" smtClean="0"/>
              <a:t>                 Úkol : Popište obrázek</a:t>
            </a:r>
            <a:endParaRPr lang="cs-CZ" sz="1600" i="1" dirty="0"/>
          </a:p>
          <a:p>
            <a:endParaRPr lang="cs-CZ" i="1" dirty="0" smtClean="0"/>
          </a:p>
          <a:p>
            <a:endParaRPr lang="cs-CZ" b="1" i="1" dirty="0"/>
          </a:p>
          <a:p>
            <a:endParaRPr lang="cs-CZ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i="1" dirty="0" smtClean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17032"/>
            <a:ext cx="5256584" cy="223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Přímá spojovací čára 6"/>
          <p:cNvCxnSpPr/>
          <p:nvPr/>
        </p:nvCxnSpPr>
        <p:spPr>
          <a:xfrm>
            <a:off x="4572000" y="52292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6444208" y="5373216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Obr.1</a:t>
            </a:r>
            <a:endParaRPr lang="cs-CZ" sz="800" dirty="0"/>
          </a:p>
        </p:txBody>
      </p:sp>
      <p:sp>
        <p:nvSpPr>
          <p:cNvPr id="4" name="Výbuch 1 3"/>
          <p:cNvSpPr/>
          <p:nvPr/>
        </p:nvSpPr>
        <p:spPr>
          <a:xfrm>
            <a:off x="603598" y="3356992"/>
            <a:ext cx="584026" cy="613792"/>
          </a:xfrm>
          <a:prstGeom prst="irregularSeal1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1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1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60923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2195736" y="227687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        žábry</a:t>
            </a:r>
            <a:endParaRPr lang="cs-CZ" sz="1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563888" y="213285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hřbetní ploutev</a:t>
            </a:r>
            <a:endParaRPr lang="cs-CZ" sz="1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4716016" y="2276872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hřbetní ploutev</a:t>
            </a:r>
            <a:endParaRPr lang="cs-CZ" sz="12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228184" y="429309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ocasní ploutev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716016" y="443711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řitní ploutev</a:t>
            </a:r>
            <a:endParaRPr lang="cs-CZ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75856" y="443711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prsní ploutev</a:t>
            </a:r>
            <a:endParaRPr lang="cs-CZ" sz="1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195736" y="4149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ústní otvor</a:t>
            </a:r>
            <a:endParaRPr lang="cs-CZ" sz="12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619672" y="407707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nozdry</a:t>
            </a:r>
            <a:endParaRPr lang="cs-CZ" sz="12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1619672" y="2852936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             oko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9632" y="148478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Řešení úkolu č. 1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6444208" y="5373216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Obr.1</a:t>
            </a:r>
            <a:endParaRPr lang="cs-CZ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700808"/>
            <a:ext cx="78488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/>
              <a:t>Kostra je chrupavčitá</a:t>
            </a:r>
            <a:r>
              <a:rPr lang="cs-CZ" sz="1600" dirty="0" smtClean="0"/>
              <a:t>, lebka je celistvá.</a:t>
            </a:r>
            <a:r>
              <a:rPr lang="cs-CZ" sz="1600" i="1" dirty="0" smtClean="0"/>
              <a:t> </a:t>
            </a:r>
            <a:r>
              <a:rPr lang="cs-CZ" sz="1600" dirty="0" smtClean="0"/>
              <a:t>Páteř je z obratlů </a:t>
            </a:r>
            <a:r>
              <a:rPr lang="cs-CZ" sz="1600" dirty="0" err="1" smtClean="0"/>
              <a:t>amficélního</a:t>
            </a:r>
            <a:r>
              <a:rPr lang="cs-CZ" sz="1600" dirty="0" smtClean="0"/>
              <a:t> typu (tělo z obou stran vyduté), struna hřbetní prostupuje těly všech obratlů, v oblasti trupu navazují na obratle žebra, čelisti </a:t>
            </a:r>
            <a:r>
              <a:rPr lang="cs-CZ" sz="1600" dirty="0"/>
              <a:t>vznikají z prvního žaberního </a:t>
            </a:r>
            <a:r>
              <a:rPr lang="cs-CZ" sz="1600" dirty="0" smtClean="0"/>
              <a:t>oblouku</a:t>
            </a:r>
            <a:r>
              <a:rPr lang="cs-CZ" sz="1600" dirty="0"/>
              <a:t>.</a:t>
            </a:r>
          </a:p>
          <a:p>
            <a:r>
              <a:rPr lang="cs-CZ" sz="1600" dirty="0" smtClean="0"/>
              <a:t>Tělo je kryto </a:t>
            </a:r>
            <a:r>
              <a:rPr lang="cs-CZ" sz="1600" b="1" dirty="0" smtClean="0"/>
              <a:t>plakoidními šupinami</a:t>
            </a:r>
            <a:r>
              <a:rPr lang="cs-CZ" sz="1600" dirty="0" smtClean="0"/>
              <a:t>, které jsou tvořeny zubovinou a sklovinou a mají kosterní původ. Podobnou stavbu jako plakoidní šupiny mají i zuby. </a:t>
            </a:r>
          </a:p>
          <a:p>
            <a:r>
              <a:rPr lang="cs-CZ" sz="1600" dirty="0" smtClean="0"/>
              <a:t>Kosterní svalovina – boční sval.</a:t>
            </a:r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endParaRPr lang="cs-CZ" i="1" dirty="0" smtClean="0"/>
          </a:p>
          <a:p>
            <a:r>
              <a:rPr lang="cs-CZ" i="1" dirty="0" smtClean="0"/>
              <a:t> 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437200"/>
            <a:ext cx="4320480" cy="229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2843808" y="3959478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základní destička</a:t>
            </a:r>
            <a:endParaRPr lang="cs-CZ" sz="11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2699792" y="489558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osten prorážející kůži</a:t>
            </a:r>
            <a:endParaRPr lang="cs-CZ" sz="11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707904" y="4535542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              škára</a:t>
            </a:r>
            <a:endParaRPr lang="cs-CZ" sz="11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3491880" y="465313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   kostěná destička</a:t>
            </a:r>
            <a:endParaRPr lang="cs-CZ" sz="11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067944" y="4823574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      céva</a:t>
            </a:r>
            <a:endParaRPr lang="cs-CZ" sz="11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707904" y="424751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       zubovina</a:t>
            </a:r>
            <a:endParaRPr lang="cs-CZ" sz="11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923928" y="4103494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  sklovina</a:t>
            </a:r>
            <a:endParaRPr lang="cs-CZ" sz="1100" dirty="0"/>
          </a:p>
        </p:txBody>
      </p:sp>
      <p:sp>
        <p:nvSpPr>
          <p:cNvPr id="13" name="Nadpis 1"/>
          <p:cNvSpPr txBox="1">
            <a:spLocks/>
          </p:cNvSpPr>
          <p:nvPr/>
        </p:nvSpPr>
        <p:spPr>
          <a:xfrm>
            <a:off x="0" y="288032"/>
            <a:ext cx="9144000" cy="9807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KOSTRA A POHYBOVÁ SOUSTAVA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444208" y="5373216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Obr. 2</a:t>
            </a:r>
            <a:endParaRPr lang="cs-CZ" sz="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5652120" y="4005064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h</a:t>
            </a:r>
            <a:r>
              <a:rPr lang="cs-CZ" sz="1000" dirty="0" smtClean="0"/>
              <a:t>rot šupiny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146952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3671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051678"/>
            <a:ext cx="1080120" cy="217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0" y="116632"/>
            <a:ext cx="9144000" cy="9807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Trávicí a vylučovací soustava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39552" y="1268760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Ústní otvor na spodní straně těla. Trávicí soustava pokračuje hltanem proděravělým pěti páry žaberních štěrbin, jícnem, žaludkem a střevem, které přechází v kloaku. Uvnitř krátkého střeva je </a:t>
            </a:r>
            <a:r>
              <a:rPr lang="cs-CZ" sz="1600" b="1" dirty="0" smtClean="0"/>
              <a:t>spirální řasa, </a:t>
            </a:r>
            <a:r>
              <a:rPr lang="cs-CZ" sz="1600" dirty="0" smtClean="0"/>
              <a:t>která zvětšuje vstřebávací plochu. </a:t>
            </a:r>
            <a:r>
              <a:rPr lang="cs-CZ" sz="1600" b="1" dirty="0" smtClean="0"/>
              <a:t>Velká játra </a:t>
            </a:r>
            <a:r>
              <a:rPr lang="cs-CZ" sz="1600" dirty="0" smtClean="0"/>
              <a:t>s vysokým obsahem tuku snižují měrnou hmotnost těla.</a:t>
            </a:r>
          </a:p>
          <a:p>
            <a:r>
              <a:rPr lang="cs-CZ" sz="1600" dirty="0" smtClean="0"/>
              <a:t>Vylučovacím orgánem jsou redukované prvoledviny - </a:t>
            </a:r>
            <a:r>
              <a:rPr lang="cs-CZ" sz="1600" dirty="0" err="1" smtClean="0"/>
              <a:t>opistonefros</a:t>
            </a:r>
            <a:r>
              <a:rPr lang="cs-CZ" sz="1600" dirty="0" smtClean="0"/>
              <a:t>, vylučující  minimální množství zahuštěné moči. </a:t>
            </a:r>
            <a:r>
              <a:rPr lang="cs-CZ" sz="1600" dirty="0"/>
              <a:t>Přebytečné množství solí je odstraňováno </a:t>
            </a:r>
            <a:r>
              <a:rPr lang="cs-CZ" sz="1600" b="1" dirty="0"/>
              <a:t>rektální žlázou. </a:t>
            </a:r>
            <a:r>
              <a:rPr lang="cs-CZ" sz="1600" dirty="0"/>
              <a:t>Trávicí </a:t>
            </a:r>
            <a:r>
              <a:rPr lang="cs-CZ" sz="1600" dirty="0" smtClean="0"/>
              <a:t>a vylučovací soustava spolu se soustavou pohlavní mají společný vývod – </a:t>
            </a:r>
            <a:r>
              <a:rPr lang="cs-CZ" sz="1600" b="1" dirty="0" smtClean="0"/>
              <a:t>kloaku.</a:t>
            </a:r>
            <a:endParaRPr lang="cs-CZ" sz="1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4932040" y="3049215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s</a:t>
            </a:r>
            <a:r>
              <a:rPr lang="cs-CZ" sz="1400" dirty="0" smtClean="0"/>
              <a:t>pirální řasa</a:t>
            </a:r>
            <a:endParaRPr lang="cs-CZ" sz="1400" dirty="0"/>
          </a:p>
        </p:txBody>
      </p:sp>
      <p:cxnSp>
        <p:nvCxnSpPr>
          <p:cNvPr id="7" name="Přímá spojnice se šipkou 6"/>
          <p:cNvCxnSpPr/>
          <p:nvPr/>
        </p:nvCxnSpPr>
        <p:spPr>
          <a:xfrm flipH="1">
            <a:off x="4499992" y="3356992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1187624" y="530120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Otázka:  Proč </a:t>
            </a:r>
            <a:r>
              <a:rPr lang="cs-CZ" sz="1600" i="1" dirty="0" smtClean="0"/>
              <a:t>mají</a:t>
            </a:r>
            <a:r>
              <a:rPr lang="cs-CZ" i="1" dirty="0" smtClean="0"/>
              <a:t> paryby redukované ledviny?</a:t>
            </a:r>
            <a:endParaRPr lang="cs-CZ" i="1" dirty="0"/>
          </a:p>
        </p:txBody>
      </p:sp>
      <p:sp>
        <p:nvSpPr>
          <p:cNvPr id="9" name="Výbuch 1 8"/>
          <p:cNvSpPr/>
          <p:nvPr/>
        </p:nvSpPr>
        <p:spPr>
          <a:xfrm>
            <a:off x="539552" y="5229200"/>
            <a:ext cx="648072" cy="570384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2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187624" y="5661248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Odpověď:  Vzhledem ke složení mořské vody je v jejich těle nižší koncentrace solí  - prostředí je hypotonické. Z jejich těla tak odchází voda a hromadí se v něm soli. Ztrátu vody nahrazují jejím přijímáním ústy a trávicí soustavou</a:t>
            </a:r>
            <a:endParaRPr lang="cs-CZ" sz="16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148064" y="5085764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 smtClean="0"/>
              <a:t>Obr.3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4101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Cévní a dýchací soustava</a:t>
            </a:r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0" y="288032"/>
            <a:ext cx="9144000" cy="9807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Cévní a dýchací soustava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83568" y="1412776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Cévní soustava  - </a:t>
            </a:r>
            <a:r>
              <a:rPr lang="cs-CZ" sz="1600" b="1" dirty="0" smtClean="0"/>
              <a:t>srdce je tvořeno jednou síní a jednou komorou</a:t>
            </a:r>
            <a:r>
              <a:rPr lang="cs-CZ" sz="1600" dirty="0" smtClean="0"/>
              <a:t>.  Z té jde krev  tepnou </a:t>
            </a:r>
            <a:r>
              <a:rPr lang="cs-CZ" sz="1600" dirty="0"/>
              <a:t> </a:t>
            </a:r>
            <a:r>
              <a:rPr lang="cs-CZ" sz="1600" dirty="0" smtClean="0"/>
              <a:t>do žaber, kde se okysličí. Z žaber  jde krev do hřbetní cévy , pokračuje do vlásečnic a jimi do tkání. Odkysličená krev jde pak zpátky </a:t>
            </a:r>
            <a:r>
              <a:rPr lang="cs-CZ" sz="1600" dirty="0"/>
              <a:t> </a:t>
            </a:r>
            <a:r>
              <a:rPr lang="cs-CZ" sz="1600" b="1" dirty="0" smtClean="0"/>
              <a:t>žilným splavem </a:t>
            </a:r>
            <a:r>
              <a:rPr lang="cs-CZ" sz="1600" dirty="0" smtClean="0"/>
              <a:t>do síně. Srdcem prochází odkysličené krev</a:t>
            </a:r>
            <a:r>
              <a:rPr lang="cs-CZ" sz="1600" dirty="0"/>
              <a:t> </a:t>
            </a:r>
            <a:r>
              <a:rPr lang="cs-CZ" sz="1600" dirty="0" smtClean="0"/>
              <a:t>– je </a:t>
            </a:r>
            <a:r>
              <a:rPr lang="cs-CZ" sz="1600" b="1" dirty="0" smtClean="0"/>
              <a:t>venózního</a:t>
            </a:r>
            <a:r>
              <a:rPr lang="cs-CZ" sz="1600" dirty="0" smtClean="0"/>
              <a:t> typu. V krvi žraloka je vysoký obsah močoviny.</a:t>
            </a:r>
          </a:p>
          <a:p>
            <a:r>
              <a:rPr lang="cs-CZ" sz="1600" dirty="0" smtClean="0"/>
              <a:t>Paryby dýchají žábrami.  Jejich žaberní lupínky vyrůstají  z žaberních přepážek. </a:t>
            </a:r>
            <a:endParaRPr lang="cs-CZ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327" y="3266281"/>
            <a:ext cx="15716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283968" y="5733256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4</a:t>
            </a:r>
            <a:endParaRPr lang="cs-CZ" sz="1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95936" y="407707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hltan</a:t>
            </a:r>
            <a:endParaRPr lang="cs-CZ" sz="12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95936" y="4509120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ž</a:t>
            </a:r>
            <a:r>
              <a:rPr lang="cs-CZ" sz="1200" dirty="0" smtClean="0"/>
              <a:t>aberní oblouk</a:t>
            </a:r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995936" y="472514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ž</a:t>
            </a:r>
            <a:r>
              <a:rPr lang="cs-CZ" sz="1200" dirty="0" smtClean="0"/>
              <a:t>aberní  přihrádka</a:t>
            </a:r>
            <a:endParaRPr lang="cs-CZ" sz="1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95936" y="486916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ž</a:t>
            </a:r>
            <a:r>
              <a:rPr lang="cs-CZ" sz="1200" dirty="0" smtClean="0"/>
              <a:t>aberní štěrbina</a:t>
            </a:r>
            <a:endParaRPr lang="cs-CZ" sz="1200" dirty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3491880" y="3501008"/>
            <a:ext cx="50405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4067944" y="3429000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rypec</a:t>
            </a:r>
            <a:endParaRPr lang="cs-CZ" sz="1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856359" y="5733256"/>
            <a:ext cx="1571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u</a:t>
            </a:r>
            <a:r>
              <a:rPr lang="cs-CZ" sz="1200" dirty="0" smtClean="0"/>
              <a:t>ložení žaber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49928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pload.wikimedia.org/wikipedia/commons/thumb/f/fc/Sharks_Lateral_Line.svg/300px-Sharks_Lateral_Line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19550"/>
            <a:ext cx="2857500" cy="1009650"/>
          </a:xfrm>
          <a:prstGeom prst="rect">
            <a:avLst/>
          </a:prstGeom>
          <a:noFill/>
        </p:spPr>
      </p:pic>
      <p:pic>
        <p:nvPicPr>
          <p:cNvPr id="6146" name="Picture 2" descr="http://upload.wikimedia.org/wikipedia/commons/thumb/8/80/Zraloci_Lorenziniho_ampule.jpg/300px-Zraloci_Lorenziniho_ampul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915362"/>
            <a:ext cx="2232248" cy="1376554"/>
          </a:xfrm>
          <a:prstGeom prst="rect">
            <a:avLst/>
          </a:prstGeom>
          <a:noFill/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Nervová a smyslová soustava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83568" y="1576328"/>
            <a:ext cx="7272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Nervovou soustavu tvoří centrální nervová soustava (mozek a mícha) a periferní nervstvo. Mozek se skládá z koncového mozku, mezimozku, středního mozku, mozečku a prodloužené míchy. Nejdůležitějším centrem mozku u paryb je střední mozek, do něhož směřují nervové dráhy ze smyslových orgánů.</a:t>
            </a:r>
          </a:p>
          <a:p>
            <a:r>
              <a:rPr lang="cs-CZ" sz="1600" dirty="0" smtClean="0"/>
              <a:t>Orgánem zraku jsou párové oči. Zaostřování se děje posunem čočky k sítnici nebo rohovce. Čichový orgán – čichové váčky na hlavě. Sluchové ústrojí – chybí vnější a střední ucho. Ve vnitřním uchu je kulovitý a vejčitý váček a tři polokruhovité chodbičky. Postranní čára </a:t>
            </a:r>
            <a:r>
              <a:rPr lang="cs-CZ" sz="1600" b="1" dirty="0" smtClean="0"/>
              <a:t>-  proudový orgán </a:t>
            </a:r>
            <a:r>
              <a:rPr lang="cs-CZ" sz="1600" dirty="0" smtClean="0"/>
              <a:t>-  reaguje na změny tlaku vody a slouží k vnímání jejího proudění. K vnímání elektromagnetického pole slouží </a:t>
            </a:r>
            <a:r>
              <a:rPr lang="cs-CZ" sz="1600" dirty="0" err="1" smtClean="0"/>
              <a:t>Lorenciniho</a:t>
            </a:r>
            <a:r>
              <a:rPr lang="cs-CZ" sz="1600" dirty="0" smtClean="0"/>
              <a:t> ampule.</a:t>
            </a:r>
            <a:endParaRPr lang="cs-CZ" sz="16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3779912" y="494116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5</a:t>
            </a:r>
            <a:endParaRPr lang="cs-CZ" sz="1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7452320" y="494116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6</a:t>
            </a:r>
            <a:endParaRPr lang="cs-CZ" sz="1200" dirty="0"/>
          </a:p>
        </p:txBody>
      </p:sp>
      <p:sp>
        <p:nvSpPr>
          <p:cNvPr id="9" name="Obdélník 8"/>
          <p:cNvSpPr/>
          <p:nvPr/>
        </p:nvSpPr>
        <p:spPr>
          <a:xfrm>
            <a:off x="683568" y="5253007"/>
            <a:ext cx="81369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>
                <a:hlinkClick r:id="rId2"/>
              </a:rPr>
              <a:t>http://</a:t>
            </a:r>
            <a:r>
              <a:rPr lang="cs-CZ" sz="1000" dirty="0" smtClean="0">
                <a:hlinkClick r:id="rId2"/>
              </a:rPr>
              <a:t>cs.wikipedia.org/wiki/Soubor:Sharks_Lateral_Line.svg</a:t>
            </a:r>
            <a:r>
              <a:rPr lang="cs-CZ" sz="1000" dirty="0" smtClean="0"/>
              <a:t>                                   </a:t>
            </a:r>
            <a:r>
              <a:rPr lang="cs-CZ" sz="1000" dirty="0" smtClean="0">
                <a:hlinkClick r:id="rId4"/>
              </a:rPr>
              <a:t>http</a:t>
            </a:r>
            <a:r>
              <a:rPr lang="cs-CZ" sz="1000" dirty="0">
                <a:hlinkClick r:id="rId4"/>
              </a:rPr>
              <a:t>://cs.wikipedia.org/wiki/Soubor:Zraloci_Lorenziniho_ampule.jpg</a:t>
            </a:r>
            <a:r>
              <a:rPr lang="cs-CZ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96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83664"/>
            <a:ext cx="33242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8100000" scaled="1"/>
            <a:tileRect/>
          </a:gradFill>
          <a:effectLst>
            <a:softEdge rad="127000"/>
          </a:effectLst>
        </p:spPr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Rozmnožování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899592" y="1916832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Při páření se samec přidržuje samice např. tak, že se zakousne do její prsní ploutve. Oplození je vnitřní. Paryby mohou být </a:t>
            </a:r>
            <a:r>
              <a:rPr lang="cs-CZ" sz="1600" b="1" dirty="0" smtClean="0"/>
              <a:t>vejcorodé, </a:t>
            </a:r>
            <a:r>
              <a:rPr lang="cs-CZ" sz="1600" b="1" dirty="0" err="1" smtClean="0"/>
              <a:t>vejcoživorodé</a:t>
            </a:r>
            <a:r>
              <a:rPr lang="cs-CZ" sz="1600" b="1" dirty="0" smtClean="0"/>
              <a:t> i živorodé</a:t>
            </a:r>
            <a:r>
              <a:rPr lang="cs-CZ" sz="1600" dirty="0" smtClean="0"/>
              <a:t>. Vajíčka jsou velká, obsahují mnoho žloutku a jsou opatřena vláknitými výrůstky, sloužícími k přichycení vajíček na vodní rostliny nebo předměty ve vodě. Zárodek je vyživován ze žloutku a také z mořské vody. U živorodých druhů z </a:t>
            </a:r>
            <a:r>
              <a:rPr lang="cs-CZ" sz="1600" dirty="0"/>
              <a:t>k</a:t>
            </a:r>
            <a:r>
              <a:rPr lang="cs-CZ" sz="1600" dirty="0" smtClean="0"/>
              <a:t>rve matky.</a:t>
            </a:r>
          </a:p>
          <a:p>
            <a:r>
              <a:rPr lang="cs-CZ" sz="1600" dirty="0" smtClean="0"/>
              <a:t>Zárodečný vývoj může trvat i déle než jeden rok.</a:t>
            </a:r>
            <a:endParaRPr lang="cs-CZ" sz="1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2339752" y="4869160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        vajíčka opatřená vláknitými výrůstky</a:t>
            </a:r>
            <a:endParaRPr lang="cs-CZ" sz="16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6024017" y="5517232"/>
            <a:ext cx="780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/>
              <a:t>Obr. 7</a:t>
            </a:r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1194</Words>
  <Application>Microsoft Office PowerPoint</Application>
  <PresentationFormat>Předvádění na obrazovce (4:3)</PresentationFormat>
  <Paragraphs>176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Prezentace aplikace PowerPoint</vt:lpstr>
      <vt:lpstr>PARYBY</vt:lpstr>
      <vt:lpstr>Základní charakteristika</vt:lpstr>
      <vt:lpstr>Prezentace aplikace PowerPoint</vt:lpstr>
      <vt:lpstr>Prezentace aplikace PowerPoint</vt:lpstr>
      <vt:lpstr>Prezentace aplikace PowerPoint</vt:lpstr>
      <vt:lpstr>Cévní a dýchací soustava</vt:lpstr>
      <vt:lpstr>Nervová a smyslová soustava</vt:lpstr>
      <vt:lpstr>Rozmnožování</vt:lpstr>
      <vt:lpstr>Zástupci</vt:lpstr>
      <vt:lpstr>Chiméry</vt:lpstr>
      <vt:lpstr>Zajímavosti</vt:lpstr>
      <vt:lpstr>Opakování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hchotovinska</dc:creator>
  <cp:lastModifiedBy>hchotovinska</cp:lastModifiedBy>
  <cp:revision>62</cp:revision>
  <dcterms:created xsi:type="dcterms:W3CDTF">2013-06-04T11:07:05Z</dcterms:created>
  <dcterms:modified xsi:type="dcterms:W3CDTF">2014-05-14T08:23:56Z</dcterms:modified>
</cp:coreProperties>
</file>