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9" r:id="rId2"/>
    <p:sldId id="256" r:id="rId3"/>
    <p:sldId id="257" r:id="rId4"/>
    <p:sldId id="258" r:id="rId5"/>
    <p:sldId id="259" r:id="rId6"/>
    <p:sldId id="260" r:id="rId7"/>
    <p:sldId id="262" r:id="rId8"/>
    <p:sldId id="263" r:id="rId9"/>
    <p:sldId id="264" r:id="rId10"/>
    <p:sldId id="265" r:id="rId11"/>
    <p:sldId id="266" r:id="rId12"/>
    <p:sldId id="268" r:id="rId13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2308" autoAdjust="0"/>
  </p:normalViewPr>
  <p:slideViewPr>
    <p:cSldViewPr>
      <p:cViewPr varScale="1">
        <p:scale>
          <a:sx n="50" d="100"/>
          <a:sy n="50" d="100"/>
        </p:scale>
        <p:origin x="-1267" y="-6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55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70E34-0746-4F74-8BA3-BB51E0D5D75C}" type="datetimeFigureOut">
              <a:rPr lang="cs-CZ" smtClean="0"/>
              <a:pPr/>
              <a:t>14.5.2014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970CAE-677D-46F2-8E2C-F98E8E8538AC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082452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70E34-0746-4F74-8BA3-BB51E0D5D75C}" type="datetimeFigureOut">
              <a:rPr lang="cs-CZ" smtClean="0"/>
              <a:pPr/>
              <a:t>14.5.2014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970CAE-677D-46F2-8E2C-F98E8E8538AC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133498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70E34-0746-4F74-8BA3-BB51E0D5D75C}" type="datetimeFigureOut">
              <a:rPr lang="cs-CZ" smtClean="0"/>
              <a:pPr/>
              <a:t>14.5.2014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970CAE-677D-46F2-8E2C-F98E8E8538AC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648542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70E34-0746-4F74-8BA3-BB51E0D5D75C}" type="datetimeFigureOut">
              <a:rPr lang="cs-CZ" smtClean="0"/>
              <a:pPr/>
              <a:t>14.5.2014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970CAE-677D-46F2-8E2C-F98E8E8538AC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976555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70E34-0746-4F74-8BA3-BB51E0D5D75C}" type="datetimeFigureOut">
              <a:rPr lang="cs-CZ" smtClean="0"/>
              <a:pPr/>
              <a:t>14.5.2014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970CAE-677D-46F2-8E2C-F98E8E8538AC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314304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70E34-0746-4F74-8BA3-BB51E0D5D75C}" type="datetimeFigureOut">
              <a:rPr lang="cs-CZ" smtClean="0"/>
              <a:pPr/>
              <a:t>14.5.2014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970CAE-677D-46F2-8E2C-F98E8E8538AC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503873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70E34-0746-4F74-8BA3-BB51E0D5D75C}" type="datetimeFigureOut">
              <a:rPr lang="cs-CZ" smtClean="0"/>
              <a:pPr/>
              <a:t>14.5.2014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970CAE-677D-46F2-8E2C-F98E8E8538AC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620624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70E34-0746-4F74-8BA3-BB51E0D5D75C}" type="datetimeFigureOut">
              <a:rPr lang="cs-CZ" smtClean="0"/>
              <a:pPr/>
              <a:t>14.5.2014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970CAE-677D-46F2-8E2C-F98E8E8538AC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668288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70E34-0746-4F74-8BA3-BB51E0D5D75C}" type="datetimeFigureOut">
              <a:rPr lang="cs-CZ" smtClean="0"/>
              <a:pPr/>
              <a:t>14.5.2014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970CAE-677D-46F2-8E2C-F98E8E8538AC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788088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70E34-0746-4F74-8BA3-BB51E0D5D75C}" type="datetimeFigureOut">
              <a:rPr lang="cs-CZ" smtClean="0"/>
              <a:pPr/>
              <a:t>14.5.2014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970CAE-677D-46F2-8E2C-F98E8E8538AC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989309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70E34-0746-4F74-8BA3-BB51E0D5D75C}" type="datetimeFigureOut">
              <a:rPr lang="cs-CZ" smtClean="0"/>
              <a:pPr/>
              <a:t>14.5.2014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970CAE-677D-46F2-8E2C-F98E8E8538AC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027235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A70E34-0746-4F74-8BA3-BB51E0D5D75C}" type="datetimeFigureOut">
              <a:rPr lang="cs-CZ" smtClean="0"/>
              <a:pPr/>
              <a:t>14.5.2014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970CAE-677D-46F2-8E2C-F98E8E8538AC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802400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commons.wikimedia.org/wiki/File:Olympic-flag-Victoria.jpg" TargetMode="External"/><Relationship Id="rId2" Type="http://schemas.openxmlformats.org/officeDocument/2006/relationships/hyperlink" Target="http://commons.wikimedia.org/wiki/File:Baron_Pierre_de_Coubertin.jpg" TargetMode="Externa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://en.wikipedia.org/wiki/Continents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ovéPole 1"/>
          <p:cNvSpPr txBox="1">
            <a:spLocks noChangeArrowheads="1"/>
          </p:cNvSpPr>
          <p:nvPr/>
        </p:nvSpPr>
        <p:spPr bwMode="auto">
          <a:xfrm>
            <a:off x="1645920" y="171450"/>
            <a:ext cx="585216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dirty="0">
                <a:latin typeface="Times New Roman - 16"/>
              </a:rPr>
              <a:t>Projekt: Inovace </a:t>
            </a:r>
            <a:r>
              <a:rPr lang="cs-CZ" sz="1100" dirty="0">
                <a:latin typeface="Arial - 16"/>
              </a:rPr>
              <a:t>vybavení</a:t>
            </a:r>
            <a:r>
              <a:rPr lang="cs-CZ" sz="1100" dirty="0">
                <a:latin typeface="Times New Roman - 16"/>
              </a:rPr>
              <a:t>   Registrační číslo projektu</a:t>
            </a:r>
            <a:r>
              <a:rPr lang="cs-CZ" sz="1100">
                <a:latin typeface="Times New Roman - 16"/>
              </a:rPr>
              <a:t>: </a:t>
            </a:r>
            <a:r>
              <a:rPr lang="cs-CZ" sz="1100" smtClean="0">
                <a:latin typeface="Times New Roman - 16"/>
              </a:rPr>
              <a:t>CZ.1.07/1.5.00/34.0325</a:t>
            </a:r>
            <a:endParaRPr lang="cs-CZ" sz="1100" dirty="0">
              <a:latin typeface="Times New Roman - 16"/>
            </a:endParaRPr>
          </a:p>
        </p:txBody>
      </p:sp>
      <p:sp>
        <p:nvSpPr>
          <p:cNvPr id="2051" name="TextovéPole 2"/>
          <p:cNvSpPr txBox="1">
            <a:spLocks noChangeArrowheads="1"/>
          </p:cNvSpPr>
          <p:nvPr/>
        </p:nvSpPr>
        <p:spPr bwMode="auto">
          <a:xfrm>
            <a:off x="708660" y="434340"/>
            <a:ext cx="772668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pPr algn="ctr"/>
            <a:r>
              <a:rPr lang="cs-CZ" sz="1100" dirty="0">
                <a:solidFill>
                  <a:srgbClr val="000000"/>
                </a:solidFill>
                <a:latin typeface="Arial - 16"/>
              </a:rPr>
              <a:t>     Příjemce: Gymnázium </a:t>
            </a:r>
            <a:r>
              <a:rPr lang="cs-CZ" sz="1100" dirty="0" err="1">
                <a:solidFill>
                  <a:srgbClr val="000000"/>
                </a:solidFill>
                <a:latin typeface="Arial - 16"/>
              </a:rPr>
              <a:t>Pierra</a:t>
            </a:r>
            <a:r>
              <a:rPr lang="cs-CZ" sz="1100" dirty="0">
                <a:solidFill>
                  <a:srgbClr val="000000"/>
                </a:solidFill>
                <a:latin typeface="Arial - 16"/>
              </a:rPr>
              <a:t> de </a:t>
            </a:r>
            <a:r>
              <a:rPr lang="cs-CZ" sz="1100" dirty="0" err="1">
                <a:solidFill>
                  <a:srgbClr val="000000"/>
                </a:solidFill>
                <a:latin typeface="Arial - 16"/>
              </a:rPr>
              <a:t>Coubertina</a:t>
            </a:r>
            <a:r>
              <a:rPr lang="cs-CZ" sz="1100" dirty="0">
                <a:solidFill>
                  <a:srgbClr val="000000"/>
                </a:solidFill>
                <a:latin typeface="Arial - 16"/>
              </a:rPr>
              <a:t>, Tábor, Náměstí Františka Křižíka 860, 390 01 Tábor</a:t>
            </a:r>
          </a:p>
        </p:txBody>
      </p:sp>
      <p:pic>
        <p:nvPicPr>
          <p:cNvPr id="2052" name="Obrázek 3" descr="Logolink OPVK - oříznutý.jpg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35894" y="5292090"/>
            <a:ext cx="6272213" cy="1208723"/>
          </a:xfrm>
          <a:prstGeom prst="rect">
            <a:avLst/>
          </a:prstGeom>
          <a:solidFill>
            <a:srgbClr val="000000">
              <a:alpha val="0"/>
            </a:srgbClr>
          </a:solidFill>
          <a:ln w="9525">
            <a:noFill/>
            <a:miter lim="800000"/>
            <a:headEnd/>
            <a:tailEnd/>
          </a:ln>
        </p:spPr>
      </p:pic>
      <p:sp>
        <p:nvSpPr>
          <p:cNvPr id="2053" name="TextovéPole 4"/>
          <p:cNvSpPr txBox="1">
            <a:spLocks noChangeArrowheads="1"/>
          </p:cNvSpPr>
          <p:nvPr/>
        </p:nvSpPr>
        <p:spPr bwMode="auto">
          <a:xfrm>
            <a:off x="788670" y="4869180"/>
            <a:ext cx="7566660" cy="2214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pPr algn="ctr"/>
            <a:r>
              <a:rPr lang="cs-CZ" sz="900" b="1" dirty="0">
                <a:solidFill>
                  <a:srgbClr val="000000"/>
                </a:solidFill>
                <a:latin typeface="Arial - 16"/>
              </a:rPr>
              <a:t>Tento výukový materiál vznikl v rámci Operačního programu Vzdělání pro konkurenceschopnost.</a:t>
            </a:r>
          </a:p>
        </p:txBody>
      </p:sp>
      <p:sp>
        <p:nvSpPr>
          <p:cNvPr id="2054" name="TextovéPole 5"/>
          <p:cNvSpPr txBox="1">
            <a:spLocks noChangeArrowheads="1"/>
          </p:cNvSpPr>
          <p:nvPr/>
        </p:nvSpPr>
        <p:spPr bwMode="auto">
          <a:xfrm>
            <a:off x="0" y="4354830"/>
            <a:ext cx="9304020" cy="3600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pPr algn="ctr"/>
            <a:r>
              <a:rPr lang="cs-CZ" sz="900" b="1" dirty="0">
                <a:latin typeface="Arial - 16"/>
              </a:rPr>
              <a:t>Materiál je určen k bezplatnému používání pro potřeby výuky a vzdělávání na všech typech škol a školských zařízení.</a:t>
            </a:r>
          </a:p>
          <a:p>
            <a:pPr algn="ctr"/>
            <a:r>
              <a:rPr lang="cs-CZ" sz="900" b="1" dirty="0">
                <a:latin typeface="Arial - 16"/>
              </a:rPr>
              <a:t>Jakékoliv další používání podléhá autorskému zákonu (označit černě).</a:t>
            </a:r>
          </a:p>
        </p:txBody>
      </p:sp>
      <p:sp>
        <p:nvSpPr>
          <p:cNvPr id="2055" name="TextovéPole 6"/>
          <p:cNvSpPr txBox="1">
            <a:spLocks noChangeArrowheads="1"/>
          </p:cNvSpPr>
          <p:nvPr/>
        </p:nvSpPr>
        <p:spPr bwMode="auto">
          <a:xfrm>
            <a:off x="320040" y="1165860"/>
            <a:ext cx="171450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b="1" dirty="0">
                <a:solidFill>
                  <a:srgbClr val="000000"/>
                </a:solidFill>
                <a:latin typeface="Arial - 16"/>
              </a:rPr>
              <a:t>Autor materiálu:</a:t>
            </a:r>
          </a:p>
        </p:txBody>
      </p:sp>
      <p:sp>
        <p:nvSpPr>
          <p:cNvPr id="2056" name="TextovéPole 7"/>
          <p:cNvSpPr txBox="1">
            <a:spLocks noChangeArrowheads="1"/>
          </p:cNvSpPr>
          <p:nvPr/>
        </p:nvSpPr>
        <p:spPr bwMode="auto">
          <a:xfrm>
            <a:off x="331470" y="902969"/>
            <a:ext cx="341190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296" tIns="41148" rIns="82296" bIns="41148">
            <a:spAutoFit/>
          </a:bodyPr>
          <a:lstStyle/>
          <a:p>
            <a:r>
              <a:rPr lang="cs-CZ" sz="1100" b="1" dirty="0">
                <a:solidFill>
                  <a:srgbClr val="000000"/>
                </a:solidFill>
                <a:latin typeface="Arial - 16"/>
              </a:rPr>
              <a:t>Název materiálu:      </a:t>
            </a:r>
            <a:r>
              <a:rPr lang="cs-CZ" sz="1100" b="1" dirty="0" err="1">
                <a:solidFill>
                  <a:srgbClr val="000000"/>
                </a:solidFill>
                <a:latin typeface="Arial - 16"/>
              </a:rPr>
              <a:t>Pierre</a:t>
            </a:r>
            <a:r>
              <a:rPr lang="cs-CZ" sz="1100" b="1" dirty="0">
                <a:solidFill>
                  <a:srgbClr val="000000"/>
                </a:solidFill>
                <a:latin typeface="Arial - 16"/>
              </a:rPr>
              <a:t>  de </a:t>
            </a:r>
            <a:r>
              <a:rPr lang="cs-CZ" sz="1100" b="1" dirty="0" err="1">
                <a:solidFill>
                  <a:srgbClr val="000000"/>
                </a:solidFill>
                <a:latin typeface="Arial - 16"/>
              </a:rPr>
              <a:t>Coubertin</a:t>
            </a:r>
            <a:r>
              <a:rPr lang="cs-CZ" sz="1100" b="1" dirty="0">
                <a:solidFill>
                  <a:srgbClr val="000000"/>
                </a:solidFill>
                <a:latin typeface="Arial - 16"/>
              </a:rPr>
              <a:t>	</a:t>
            </a:r>
          </a:p>
        </p:txBody>
      </p:sp>
      <p:sp>
        <p:nvSpPr>
          <p:cNvPr id="2057" name="TextovéPole 8"/>
          <p:cNvSpPr txBox="1">
            <a:spLocks noChangeArrowheads="1"/>
          </p:cNvSpPr>
          <p:nvPr/>
        </p:nvSpPr>
        <p:spPr bwMode="auto">
          <a:xfrm>
            <a:off x="320040" y="2171700"/>
            <a:ext cx="77724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dirty="0">
                <a:solidFill>
                  <a:srgbClr val="000000"/>
                </a:solidFill>
                <a:latin typeface="Arial - 16"/>
              </a:rPr>
              <a:t>Sada:</a:t>
            </a:r>
          </a:p>
        </p:txBody>
      </p:sp>
      <p:sp>
        <p:nvSpPr>
          <p:cNvPr id="2058" name="TextovéPole 9"/>
          <p:cNvSpPr txBox="1">
            <a:spLocks noChangeArrowheads="1"/>
          </p:cNvSpPr>
          <p:nvPr/>
        </p:nvSpPr>
        <p:spPr bwMode="auto">
          <a:xfrm>
            <a:off x="5673722" y="1908811"/>
            <a:ext cx="1824358" cy="4216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296" tIns="41148" rIns="82296" bIns="41148">
            <a:spAutoFit/>
          </a:bodyPr>
          <a:lstStyle/>
          <a:p>
            <a:r>
              <a:rPr lang="cs-CZ" sz="1100" dirty="0">
                <a:solidFill>
                  <a:srgbClr val="000000"/>
                </a:solidFill>
                <a:latin typeface="Arial - 16"/>
              </a:rPr>
              <a:t>Předmět: anglický </a:t>
            </a:r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jazyk  	</a:t>
            </a:r>
            <a:endParaRPr lang="cs-CZ" sz="1100" dirty="0">
              <a:solidFill>
                <a:srgbClr val="00B050"/>
              </a:solidFill>
              <a:latin typeface="Arial - 16"/>
            </a:endParaRPr>
          </a:p>
        </p:txBody>
      </p:sp>
      <p:sp>
        <p:nvSpPr>
          <p:cNvPr id="2059" name="TextovéPole 10"/>
          <p:cNvSpPr txBox="1">
            <a:spLocks noChangeArrowheads="1"/>
          </p:cNvSpPr>
          <p:nvPr/>
        </p:nvSpPr>
        <p:spPr bwMode="auto">
          <a:xfrm>
            <a:off x="320040" y="1645920"/>
            <a:ext cx="198882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b="1" dirty="0">
                <a:solidFill>
                  <a:srgbClr val="000000"/>
                </a:solidFill>
                <a:latin typeface="Arial - 16"/>
              </a:rPr>
              <a:t>Zařazení materiálu:</a:t>
            </a:r>
          </a:p>
        </p:txBody>
      </p:sp>
      <p:sp>
        <p:nvSpPr>
          <p:cNvPr id="2060" name="TextovéPole 11"/>
          <p:cNvSpPr txBox="1">
            <a:spLocks noChangeArrowheads="1"/>
          </p:cNvSpPr>
          <p:nvPr/>
        </p:nvSpPr>
        <p:spPr bwMode="auto">
          <a:xfrm>
            <a:off x="320040" y="1908810"/>
            <a:ext cx="102870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dirty="0">
                <a:solidFill>
                  <a:srgbClr val="000000"/>
                </a:solidFill>
                <a:latin typeface="Arial - 16"/>
              </a:rPr>
              <a:t>Šablona:</a:t>
            </a:r>
          </a:p>
        </p:txBody>
      </p:sp>
      <p:sp>
        <p:nvSpPr>
          <p:cNvPr id="2061" name="TextovéPole 12"/>
          <p:cNvSpPr txBox="1">
            <a:spLocks noChangeArrowheads="1"/>
          </p:cNvSpPr>
          <p:nvPr/>
        </p:nvSpPr>
        <p:spPr bwMode="auto">
          <a:xfrm>
            <a:off x="5783580" y="2262471"/>
            <a:ext cx="2192796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296" tIns="41148" rIns="82296" bIns="41148">
            <a:spAutoFit/>
          </a:bodyPr>
          <a:lstStyle/>
          <a:p>
            <a:r>
              <a:rPr lang="cs-CZ" sz="1100" dirty="0">
                <a:solidFill>
                  <a:srgbClr val="000000"/>
                </a:solidFill>
                <a:latin typeface="Arial - 16"/>
              </a:rPr>
              <a:t>Číslo DUM: </a:t>
            </a:r>
            <a:r>
              <a:rPr lang="cs-CZ" sz="1100" dirty="0">
                <a:latin typeface="Arial - 16"/>
              </a:rPr>
              <a:t>07</a:t>
            </a:r>
          </a:p>
        </p:txBody>
      </p:sp>
      <p:sp>
        <p:nvSpPr>
          <p:cNvPr id="2062" name="TextovéPole 13"/>
          <p:cNvSpPr txBox="1">
            <a:spLocks noChangeArrowheads="1"/>
          </p:cNvSpPr>
          <p:nvPr/>
        </p:nvSpPr>
        <p:spPr bwMode="auto">
          <a:xfrm>
            <a:off x="320040" y="2651760"/>
            <a:ext cx="276606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b="1" dirty="0">
                <a:solidFill>
                  <a:srgbClr val="000000"/>
                </a:solidFill>
                <a:latin typeface="Arial - 16"/>
              </a:rPr>
              <a:t>Ověření materiálu ve výuce:</a:t>
            </a:r>
          </a:p>
        </p:txBody>
      </p:sp>
      <p:sp>
        <p:nvSpPr>
          <p:cNvPr id="2063" name="TextovéPole 14"/>
          <p:cNvSpPr txBox="1">
            <a:spLocks noChangeArrowheads="1"/>
          </p:cNvSpPr>
          <p:nvPr/>
        </p:nvSpPr>
        <p:spPr bwMode="auto">
          <a:xfrm>
            <a:off x="320040" y="2914650"/>
            <a:ext cx="155448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dirty="0">
                <a:solidFill>
                  <a:srgbClr val="000000"/>
                </a:solidFill>
                <a:latin typeface="Arial - 16"/>
              </a:rPr>
              <a:t>Datum ověření:</a:t>
            </a:r>
          </a:p>
        </p:txBody>
      </p:sp>
      <p:sp>
        <p:nvSpPr>
          <p:cNvPr id="2064" name="TextovéPole 15"/>
          <p:cNvSpPr txBox="1">
            <a:spLocks noChangeArrowheads="1"/>
          </p:cNvSpPr>
          <p:nvPr/>
        </p:nvSpPr>
        <p:spPr bwMode="auto">
          <a:xfrm>
            <a:off x="320040" y="3429000"/>
            <a:ext cx="77724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dirty="0">
                <a:solidFill>
                  <a:srgbClr val="000000"/>
                </a:solidFill>
                <a:latin typeface="Arial - 16"/>
              </a:rPr>
              <a:t>Třída:</a:t>
            </a:r>
          </a:p>
        </p:txBody>
      </p:sp>
      <p:sp>
        <p:nvSpPr>
          <p:cNvPr id="2065" name="TextovéPole 16"/>
          <p:cNvSpPr txBox="1">
            <a:spLocks noChangeArrowheads="1"/>
          </p:cNvSpPr>
          <p:nvPr/>
        </p:nvSpPr>
        <p:spPr bwMode="auto">
          <a:xfrm>
            <a:off x="320040" y="3177540"/>
            <a:ext cx="157734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dirty="0">
                <a:solidFill>
                  <a:srgbClr val="000000"/>
                </a:solidFill>
                <a:latin typeface="Arial - 16"/>
              </a:rPr>
              <a:t>Ověřující učitel:</a:t>
            </a:r>
          </a:p>
        </p:txBody>
      </p:sp>
      <p:sp>
        <p:nvSpPr>
          <p:cNvPr id="2067" name="TextovéPole 18"/>
          <p:cNvSpPr txBox="1">
            <a:spLocks noChangeArrowheads="1"/>
          </p:cNvSpPr>
          <p:nvPr/>
        </p:nvSpPr>
        <p:spPr bwMode="auto">
          <a:xfrm>
            <a:off x="1655676" y="1160749"/>
            <a:ext cx="2087694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296" tIns="41148" rIns="82296" bIns="41148">
            <a:spAutoFit/>
          </a:bodyPr>
          <a:lstStyle/>
          <a:p>
            <a:r>
              <a:rPr lang="cs-CZ" sz="1100" dirty="0">
                <a:solidFill>
                  <a:srgbClr val="000000"/>
                </a:solidFill>
                <a:latin typeface="Arial - 16"/>
              </a:rPr>
              <a:t>Mgr. Magdalena Bušová</a:t>
            </a:r>
          </a:p>
        </p:txBody>
      </p:sp>
      <p:sp>
        <p:nvSpPr>
          <p:cNvPr id="2068" name="TextovéPole 19"/>
          <p:cNvSpPr txBox="1">
            <a:spLocks noChangeArrowheads="1"/>
          </p:cNvSpPr>
          <p:nvPr/>
        </p:nvSpPr>
        <p:spPr bwMode="auto">
          <a:xfrm>
            <a:off x="1120140" y="1908810"/>
            <a:ext cx="466344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dirty="0">
                <a:solidFill>
                  <a:srgbClr val="000000"/>
                </a:solidFill>
                <a:latin typeface="Arial - 16"/>
              </a:rPr>
              <a:t>Inovace a zkvalitnění výuky prostřednictvím ICT (III/2)</a:t>
            </a:r>
          </a:p>
        </p:txBody>
      </p:sp>
      <p:sp>
        <p:nvSpPr>
          <p:cNvPr id="2069" name="TextovéPole 20"/>
          <p:cNvSpPr txBox="1">
            <a:spLocks noChangeArrowheads="1"/>
          </p:cNvSpPr>
          <p:nvPr/>
        </p:nvSpPr>
        <p:spPr bwMode="auto">
          <a:xfrm>
            <a:off x="7246620" y="1908810"/>
            <a:ext cx="162306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dirty="0">
                <a:solidFill>
                  <a:srgbClr val="000000"/>
                </a:solidFill>
                <a:latin typeface="Arial - 16"/>
              </a:rPr>
              <a:t>   </a:t>
            </a:r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     ročník</a:t>
            </a:r>
            <a:r>
              <a:rPr lang="cs-CZ" sz="1100" dirty="0">
                <a:solidFill>
                  <a:srgbClr val="000000"/>
                </a:solidFill>
                <a:latin typeface="Arial - 16"/>
              </a:rPr>
              <a:t>: třetí</a:t>
            </a:r>
            <a:endParaRPr lang="cs-CZ" sz="1100" dirty="0">
              <a:solidFill>
                <a:srgbClr val="00B050"/>
              </a:solidFill>
              <a:latin typeface="Arial - 16"/>
            </a:endParaRPr>
          </a:p>
        </p:txBody>
      </p:sp>
      <p:sp>
        <p:nvSpPr>
          <p:cNvPr id="2070" name="TextovéPole 21"/>
          <p:cNvSpPr txBox="1">
            <a:spLocks noChangeArrowheads="1"/>
          </p:cNvSpPr>
          <p:nvPr/>
        </p:nvSpPr>
        <p:spPr bwMode="auto">
          <a:xfrm>
            <a:off x="1120140" y="2171701"/>
            <a:ext cx="2414945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296" tIns="41148" rIns="82296" bIns="41148">
            <a:spAutoFit/>
          </a:bodyPr>
          <a:lstStyle/>
          <a:p>
            <a:r>
              <a:rPr lang="cs-CZ" sz="1100" dirty="0">
                <a:latin typeface="Arial - 16"/>
              </a:rPr>
              <a:t>32_A_2</a:t>
            </a:r>
          </a:p>
        </p:txBody>
      </p:sp>
      <p:sp>
        <p:nvSpPr>
          <p:cNvPr id="2071" name="TextovéPole 22"/>
          <p:cNvSpPr txBox="1">
            <a:spLocks noChangeArrowheads="1"/>
          </p:cNvSpPr>
          <p:nvPr/>
        </p:nvSpPr>
        <p:spPr bwMode="auto">
          <a:xfrm>
            <a:off x="7242048" y="2148840"/>
            <a:ext cx="1188720" cy="4216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endParaRPr lang="cs-CZ" sz="1100" dirty="0">
              <a:solidFill>
                <a:srgbClr val="000000"/>
              </a:solidFill>
              <a:latin typeface="Arial - 16"/>
            </a:endParaRPr>
          </a:p>
          <a:p>
            <a:endParaRPr lang="cs-CZ" sz="11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2072" name="TextovéPole 23"/>
          <p:cNvSpPr txBox="1">
            <a:spLocks noChangeArrowheads="1"/>
          </p:cNvSpPr>
          <p:nvPr/>
        </p:nvSpPr>
        <p:spPr bwMode="auto">
          <a:xfrm>
            <a:off x="2160270" y="3166111"/>
            <a:ext cx="2282116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296" tIns="41148" rIns="82296" bIns="41148">
            <a:spAutoFit/>
          </a:bodyPr>
          <a:lstStyle/>
          <a:p>
            <a:r>
              <a:rPr lang="cs-CZ" sz="1100" dirty="0">
                <a:latin typeface="Arial - 16"/>
              </a:rPr>
              <a:t>Mgr. Magdalena Bušová</a:t>
            </a:r>
          </a:p>
        </p:txBody>
      </p:sp>
      <p:sp>
        <p:nvSpPr>
          <p:cNvPr id="2073" name="TextovéPole 24"/>
          <p:cNvSpPr txBox="1">
            <a:spLocks noChangeArrowheads="1"/>
          </p:cNvSpPr>
          <p:nvPr/>
        </p:nvSpPr>
        <p:spPr bwMode="auto">
          <a:xfrm>
            <a:off x="2174134" y="3493808"/>
            <a:ext cx="583265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296" tIns="41148" rIns="82296" bIns="41148">
            <a:spAutoFit/>
          </a:bodyPr>
          <a:lstStyle/>
          <a:p>
            <a:r>
              <a:rPr lang="cs-CZ" sz="1100" dirty="0">
                <a:latin typeface="Arial - 16"/>
              </a:rPr>
              <a:t>V7.G</a:t>
            </a:r>
          </a:p>
        </p:txBody>
      </p:sp>
      <p:sp>
        <p:nvSpPr>
          <p:cNvPr id="2074" name="TextovéPole 25"/>
          <p:cNvSpPr txBox="1">
            <a:spLocks noChangeArrowheads="1"/>
          </p:cNvSpPr>
          <p:nvPr/>
        </p:nvSpPr>
        <p:spPr bwMode="auto">
          <a:xfrm>
            <a:off x="2160270" y="2914651"/>
            <a:ext cx="158310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296" tIns="41148" rIns="82296" bIns="41148">
            <a:spAutoFit/>
          </a:bodyPr>
          <a:lstStyle/>
          <a:p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11.11.2013</a:t>
            </a:r>
            <a:endParaRPr lang="cs-CZ" sz="1100" dirty="0">
              <a:solidFill>
                <a:srgbClr val="000000"/>
              </a:solidFill>
              <a:latin typeface="Arial - 16"/>
            </a:endParaRPr>
          </a:p>
        </p:txBody>
      </p:sp>
    </p:spTree>
    <p:extLst>
      <p:ext uri="{BB962C8B-B14F-4D97-AF65-F5344CB8AC3E}">
        <p14:creationId xmlns:p14="http://schemas.microsoft.com/office/powerpoint/2010/main" val="1902187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 err="1" smtClean="0"/>
              <a:t>The</a:t>
            </a:r>
            <a:r>
              <a:rPr lang="cs-CZ" b="1" dirty="0" smtClean="0"/>
              <a:t> </a:t>
            </a:r>
            <a:r>
              <a:rPr lang="cs-CZ" b="1" dirty="0" err="1" smtClean="0"/>
              <a:t>unfinished</a:t>
            </a:r>
            <a:r>
              <a:rPr lang="cs-CZ" b="1" dirty="0" smtClean="0"/>
              <a:t> </a:t>
            </a:r>
            <a:r>
              <a:rPr lang="cs-CZ" b="1" dirty="0" err="1" smtClean="0"/>
              <a:t>symphony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cs-CZ" dirty="0" err="1" smtClean="0"/>
              <a:t>Coubertin</a:t>
            </a:r>
            <a:r>
              <a:rPr lang="cs-CZ" dirty="0" smtClean="0"/>
              <a:t> </a:t>
            </a:r>
            <a:r>
              <a:rPr lang="cs-CZ" dirty="0" err="1" smtClean="0"/>
              <a:t>withdrew</a:t>
            </a:r>
            <a:r>
              <a:rPr lang="cs-CZ" dirty="0" smtClean="0"/>
              <a:t> </a:t>
            </a:r>
            <a:r>
              <a:rPr lang="cs-CZ" dirty="0" err="1" smtClean="0"/>
              <a:t>from</a:t>
            </a:r>
            <a:r>
              <a:rPr lang="cs-CZ" dirty="0" smtClean="0"/>
              <a:t> </a:t>
            </a:r>
            <a:r>
              <a:rPr lang="cs-CZ" dirty="0" err="1" smtClean="0"/>
              <a:t>the</a:t>
            </a:r>
            <a:r>
              <a:rPr lang="cs-CZ" dirty="0" smtClean="0"/>
              <a:t> IOC and </a:t>
            </a:r>
            <a:r>
              <a:rPr lang="cs-CZ" dirty="0" err="1" smtClean="0"/>
              <a:t>the</a:t>
            </a:r>
            <a:r>
              <a:rPr lang="cs-CZ" dirty="0" smtClean="0"/>
              <a:t> </a:t>
            </a:r>
            <a:r>
              <a:rPr lang="cs-CZ" dirty="0" err="1" smtClean="0"/>
              <a:t>Olympic</a:t>
            </a:r>
            <a:r>
              <a:rPr lang="cs-CZ" dirty="0" smtClean="0"/>
              <a:t> </a:t>
            </a:r>
            <a:r>
              <a:rPr lang="cs-CZ" dirty="0" err="1" smtClean="0"/>
              <a:t>Movement</a:t>
            </a:r>
            <a:r>
              <a:rPr lang="cs-CZ" dirty="0" smtClean="0"/>
              <a:t> in 1925 to </a:t>
            </a:r>
            <a:r>
              <a:rPr lang="cs-CZ" dirty="0" err="1" smtClean="0"/>
              <a:t>devote</a:t>
            </a:r>
            <a:r>
              <a:rPr lang="cs-CZ" dirty="0" smtClean="0"/>
              <a:t> </a:t>
            </a:r>
            <a:r>
              <a:rPr lang="cs-CZ" dirty="0" err="1" smtClean="0"/>
              <a:t>himself</a:t>
            </a:r>
            <a:r>
              <a:rPr lang="cs-CZ" dirty="0" smtClean="0"/>
              <a:t> to his </a:t>
            </a:r>
            <a:r>
              <a:rPr lang="cs-CZ" dirty="0" err="1" smtClean="0"/>
              <a:t>pedagogical</a:t>
            </a:r>
            <a:r>
              <a:rPr lang="cs-CZ" dirty="0" smtClean="0"/>
              <a:t> </a:t>
            </a:r>
            <a:r>
              <a:rPr lang="cs-CZ" dirty="0" err="1" smtClean="0"/>
              <a:t>work</a:t>
            </a:r>
            <a:r>
              <a:rPr lang="cs-CZ" dirty="0" smtClean="0"/>
              <a:t>.</a:t>
            </a:r>
          </a:p>
          <a:p>
            <a:r>
              <a:rPr lang="cs-CZ" dirty="0" smtClean="0"/>
              <a:t>In 1931 he </a:t>
            </a:r>
            <a:r>
              <a:rPr lang="cs-CZ" dirty="0" err="1" smtClean="0"/>
              <a:t>published</a:t>
            </a:r>
            <a:r>
              <a:rPr lang="cs-CZ" dirty="0" smtClean="0"/>
              <a:t> his </a:t>
            </a:r>
            <a:r>
              <a:rPr lang="cs-CZ" dirty="0" err="1" smtClean="0"/>
              <a:t>Olympic</a:t>
            </a:r>
            <a:r>
              <a:rPr lang="cs-CZ" dirty="0" smtClean="0"/>
              <a:t> </a:t>
            </a:r>
            <a:r>
              <a:rPr lang="cs-CZ" dirty="0" err="1" smtClean="0"/>
              <a:t>Memoirs</a:t>
            </a:r>
            <a:r>
              <a:rPr lang="cs-CZ" dirty="0" smtClean="0"/>
              <a:t>.</a:t>
            </a:r>
          </a:p>
          <a:p>
            <a:r>
              <a:rPr lang="cs-CZ" b="1" dirty="0" smtClean="0"/>
              <a:t>He </a:t>
            </a:r>
            <a:r>
              <a:rPr lang="cs-CZ" b="1" dirty="0" err="1" smtClean="0"/>
              <a:t>died</a:t>
            </a:r>
            <a:r>
              <a:rPr lang="cs-CZ" b="1" dirty="0" smtClean="0"/>
              <a:t> </a:t>
            </a:r>
            <a:r>
              <a:rPr lang="cs-CZ" b="1" dirty="0" err="1" smtClean="0"/>
              <a:t>of</a:t>
            </a:r>
            <a:r>
              <a:rPr lang="cs-CZ" b="1" dirty="0" smtClean="0"/>
              <a:t> a </a:t>
            </a:r>
            <a:r>
              <a:rPr lang="cs-CZ" b="1" dirty="0" err="1" smtClean="0"/>
              <a:t>heart</a:t>
            </a:r>
            <a:r>
              <a:rPr lang="cs-CZ" b="1" dirty="0" smtClean="0"/>
              <a:t> </a:t>
            </a:r>
            <a:r>
              <a:rPr lang="cs-CZ" b="1" dirty="0" err="1" smtClean="0"/>
              <a:t>attack</a:t>
            </a:r>
            <a:r>
              <a:rPr lang="cs-CZ" b="1" dirty="0" smtClean="0"/>
              <a:t> on 2 </a:t>
            </a:r>
            <a:r>
              <a:rPr lang="cs-CZ" b="1" dirty="0" err="1" smtClean="0"/>
              <a:t>September</a:t>
            </a:r>
            <a:r>
              <a:rPr lang="cs-CZ" b="1" dirty="0" smtClean="0"/>
              <a:t> 1937, in a park in </a:t>
            </a:r>
            <a:r>
              <a:rPr lang="cs-CZ" b="1" dirty="0" err="1" smtClean="0"/>
              <a:t>Geneva</a:t>
            </a:r>
            <a:r>
              <a:rPr lang="cs-CZ" b="1" dirty="0" smtClean="0"/>
              <a:t>.</a:t>
            </a:r>
          </a:p>
          <a:p>
            <a:r>
              <a:rPr lang="cs-CZ" dirty="0" smtClean="0"/>
              <a:t>He </a:t>
            </a:r>
            <a:r>
              <a:rPr lang="cs-CZ" dirty="0" err="1" smtClean="0"/>
              <a:t>was</a:t>
            </a:r>
            <a:r>
              <a:rPr lang="cs-CZ" dirty="0" smtClean="0"/>
              <a:t> </a:t>
            </a:r>
            <a:r>
              <a:rPr lang="cs-CZ" dirty="0" err="1" smtClean="0"/>
              <a:t>buried</a:t>
            </a:r>
            <a:r>
              <a:rPr lang="cs-CZ" dirty="0" smtClean="0"/>
              <a:t> in Lausanne and his </a:t>
            </a:r>
            <a:r>
              <a:rPr lang="cs-CZ" dirty="0" err="1" smtClean="0"/>
              <a:t>heart</a:t>
            </a:r>
            <a:r>
              <a:rPr lang="cs-CZ" dirty="0" smtClean="0"/>
              <a:t> </a:t>
            </a:r>
            <a:r>
              <a:rPr lang="cs-CZ" dirty="0" err="1" smtClean="0"/>
              <a:t>was</a:t>
            </a:r>
            <a:r>
              <a:rPr lang="cs-CZ" dirty="0" smtClean="0"/>
              <a:t> </a:t>
            </a:r>
            <a:r>
              <a:rPr lang="cs-CZ" dirty="0" err="1" smtClean="0"/>
              <a:t>placed</a:t>
            </a:r>
            <a:r>
              <a:rPr lang="cs-CZ" dirty="0" smtClean="0"/>
              <a:t> </a:t>
            </a:r>
            <a:r>
              <a:rPr lang="cs-CZ" dirty="0" err="1" smtClean="0"/>
              <a:t>inside</a:t>
            </a:r>
            <a:r>
              <a:rPr lang="cs-CZ" dirty="0" smtClean="0"/>
              <a:t> a stele </a:t>
            </a:r>
            <a:r>
              <a:rPr lang="cs-CZ" dirty="0" err="1" smtClean="0"/>
              <a:t>erected</a:t>
            </a:r>
            <a:r>
              <a:rPr lang="cs-CZ" dirty="0" smtClean="0"/>
              <a:t> to his </a:t>
            </a:r>
            <a:r>
              <a:rPr lang="cs-CZ" dirty="0" err="1" smtClean="0"/>
              <a:t>memory</a:t>
            </a:r>
            <a:r>
              <a:rPr lang="cs-CZ" dirty="0" smtClean="0"/>
              <a:t> </a:t>
            </a:r>
            <a:r>
              <a:rPr lang="cs-CZ" dirty="0" err="1" smtClean="0"/>
              <a:t>at</a:t>
            </a:r>
            <a:r>
              <a:rPr lang="cs-CZ" dirty="0" smtClean="0"/>
              <a:t> Olympia, </a:t>
            </a:r>
            <a:r>
              <a:rPr lang="cs-CZ" dirty="0" err="1" smtClean="0"/>
              <a:t>Greece</a:t>
            </a:r>
            <a:r>
              <a:rPr lang="cs-CZ" dirty="0" smtClean="0"/>
              <a:t>.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167180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 smtClean="0"/>
              <a:t>More </a:t>
            </a:r>
            <a:r>
              <a:rPr lang="cs-CZ" b="1" dirty="0" err="1" smtClean="0"/>
              <a:t>interesting</a:t>
            </a:r>
            <a:r>
              <a:rPr lang="cs-CZ" b="1" dirty="0" smtClean="0"/>
              <a:t> </a:t>
            </a:r>
            <a:r>
              <a:rPr lang="cs-CZ" b="1" dirty="0" err="1" smtClean="0"/>
              <a:t>facts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cs-CZ" dirty="0" err="1" smtClean="0"/>
              <a:t>Coubertin</a:t>
            </a:r>
            <a:r>
              <a:rPr lang="cs-CZ" dirty="0" smtClean="0"/>
              <a:t> </a:t>
            </a:r>
            <a:r>
              <a:rPr lang="cs-CZ" dirty="0" err="1" smtClean="0"/>
              <a:t>was</a:t>
            </a:r>
            <a:r>
              <a:rPr lang="cs-CZ" dirty="0" smtClean="0"/>
              <a:t> </a:t>
            </a:r>
            <a:r>
              <a:rPr lang="cs-CZ" dirty="0" err="1" smtClean="0"/>
              <a:t>also</a:t>
            </a:r>
            <a:r>
              <a:rPr lang="cs-CZ" dirty="0" smtClean="0"/>
              <a:t> a </a:t>
            </a:r>
            <a:r>
              <a:rPr lang="cs-CZ" dirty="0" err="1" smtClean="0"/>
              <a:t>talented</a:t>
            </a:r>
            <a:r>
              <a:rPr lang="cs-CZ" dirty="0" smtClean="0"/>
              <a:t> </a:t>
            </a:r>
            <a:r>
              <a:rPr lang="cs-CZ" dirty="0" err="1" smtClean="0"/>
              <a:t>artist</a:t>
            </a:r>
            <a:r>
              <a:rPr lang="cs-CZ" dirty="0" smtClean="0"/>
              <a:t>.</a:t>
            </a:r>
          </a:p>
          <a:p>
            <a:r>
              <a:rPr lang="cs-CZ" dirty="0" smtClean="0"/>
              <a:t>He </a:t>
            </a:r>
            <a:r>
              <a:rPr lang="cs-CZ" dirty="0" err="1" smtClean="0"/>
              <a:t>played</a:t>
            </a:r>
            <a:r>
              <a:rPr lang="cs-CZ" dirty="0" smtClean="0"/>
              <a:t> </a:t>
            </a:r>
            <a:r>
              <a:rPr lang="cs-CZ" dirty="0" err="1" smtClean="0"/>
              <a:t>the</a:t>
            </a:r>
            <a:r>
              <a:rPr lang="cs-CZ" dirty="0" smtClean="0"/>
              <a:t> piano and </a:t>
            </a:r>
            <a:r>
              <a:rPr lang="cs-CZ" dirty="0" err="1" smtClean="0"/>
              <a:t>improvised</a:t>
            </a:r>
            <a:r>
              <a:rPr lang="cs-CZ" dirty="0" smtClean="0"/>
              <a:t> </a:t>
            </a:r>
            <a:r>
              <a:rPr lang="cs-CZ" dirty="0" err="1" smtClean="0"/>
              <a:t>pieces</a:t>
            </a:r>
            <a:r>
              <a:rPr lang="cs-CZ" dirty="0" smtClean="0"/>
              <a:t> </a:t>
            </a:r>
            <a:r>
              <a:rPr lang="cs-CZ" dirty="0" err="1" smtClean="0"/>
              <a:t>of</a:t>
            </a:r>
            <a:r>
              <a:rPr lang="cs-CZ" dirty="0" smtClean="0"/>
              <a:t> music.</a:t>
            </a:r>
          </a:p>
          <a:p>
            <a:r>
              <a:rPr lang="cs-CZ" b="1" dirty="0" smtClean="0"/>
              <a:t>In 1912 he </a:t>
            </a:r>
            <a:r>
              <a:rPr lang="cs-CZ" b="1" dirty="0" err="1" smtClean="0"/>
              <a:t>wrote</a:t>
            </a:r>
            <a:r>
              <a:rPr lang="cs-CZ" b="1" dirty="0" smtClean="0"/>
              <a:t> Ode to Sport </a:t>
            </a:r>
            <a:r>
              <a:rPr lang="cs-CZ" b="1" dirty="0" err="1" smtClean="0"/>
              <a:t>for</a:t>
            </a:r>
            <a:r>
              <a:rPr lang="cs-CZ" b="1" dirty="0" smtClean="0"/>
              <a:t> </a:t>
            </a:r>
            <a:r>
              <a:rPr lang="cs-CZ" b="1" dirty="0" err="1" smtClean="0"/>
              <a:t>which</a:t>
            </a:r>
            <a:r>
              <a:rPr lang="cs-CZ" b="1" dirty="0" smtClean="0"/>
              <a:t> he </a:t>
            </a:r>
            <a:r>
              <a:rPr lang="cs-CZ" b="1" dirty="0" err="1" smtClean="0"/>
              <a:t>won</a:t>
            </a:r>
            <a:r>
              <a:rPr lang="cs-CZ" b="1" dirty="0" smtClean="0"/>
              <a:t> </a:t>
            </a:r>
            <a:r>
              <a:rPr lang="cs-CZ" b="1" dirty="0" err="1" smtClean="0"/>
              <a:t>the</a:t>
            </a:r>
            <a:r>
              <a:rPr lang="cs-CZ" b="1" dirty="0" smtClean="0"/>
              <a:t> </a:t>
            </a:r>
            <a:r>
              <a:rPr lang="cs-CZ" b="1" dirty="0" err="1" smtClean="0"/>
              <a:t>Olympic</a:t>
            </a:r>
            <a:r>
              <a:rPr lang="cs-CZ" b="1" dirty="0" smtClean="0"/>
              <a:t> </a:t>
            </a:r>
            <a:r>
              <a:rPr lang="cs-CZ" b="1" dirty="0" err="1" smtClean="0"/>
              <a:t>gold</a:t>
            </a:r>
            <a:r>
              <a:rPr lang="cs-CZ" b="1" dirty="0" smtClean="0"/>
              <a:t> </a:t>
            </a:r>
            <a:r>
              <a:rPr lang="cs-CZ" b="1" dirty="0" err="1" smtClean="0"/>
              <a:t>medal</a:t>
            </a:r>
            <a:r>
              <a:rPr lang="cs-CZ" b="1" dirty="0" smtClean="0"/>
              <a:t> </a:t>
            </a:r>
            <a:r>
              <a:rPr lang="cs-CZ" b="1" dirty="0" err="1" smtClean="0"/>
              <a:t>for</a:t>
            </a:r>
            <a:r>
              <a:rPr lang="cs-CZ" b="1" dirty="0" smtClean="0"/>
              <a:t> </a:t>
            </a:r>
            <a:r>
              <a:rPr lang="cs-CZ" b="1" dirty="0" err="1" smtClean="0"/>
              <a:t>literature</a:t>
            </a:r>
            <a:r>
              <a:rPr lang="cs-CZ" b="1" dirty="0" smtClean="0"/>
              <a:t>.</a:t>
            </a:r>
          </a:p>
          <a:p>
            <a:r>
              <a:rPr lang="cs-CZ" dirty="0" smtClean="0"/>
              <a:t>He made </a:t>
            </a:r>
            <a:r>
              <a:rPr lang="cs-CZ" dirty="0" err="1" smtClean="0"/>
              <a:t>pen</a:t>
            </a:r>
            <a:r>
              <a:rPr lang="cs-CZ" dirty="0" smtClean="0"/>
              <a:t>-and-</a:t>
            </a:r>
            <a:r>
              <a:rPr lang="cs-CZ" dirty="0" err="1" smtClean="0"/>
              <a:t>ink</a:t>
            </a:r>
            <a:r>
              <a:rPr lang="cs-CZ" dirty="0" smtClean="0"/>
              <a:t> </a:t>
            </a:r>
            <a:r>
              <a:rPr lang="cs-CZ" dirty="0" err="1" smtClean="0"/>
              <a:t>drawings</a:t>
            </a:r>
            <a:r>
              <a:rPr lang="cs-CZ" dirty="0" smtClean="0"/>
              <a:t> and </a:t>
            </a:r>
            <a:r>
              <a:rPr lang="cs-CZ" dirty="0" err="1" smtClean="0"/>
              <a:t>painted</a:t>
            </a:r>
            <a:r>
              <a:rPr lang="cs-CZ" dirty="0" smtClean="0"/>
              <a:t> </a:t>
            </a:r>
            <a:r>
              <a:rPr lang="cs-CZ" dirty="0" err="1" smtClean="0"/>
              <a:t>houses</a:t>
            </a:r>
            <a:r>
              <a:rPr lang="cs-CZ" dirty="0" smtClean="0"/>
              <a:t>.</a:t>
            </a:r>
          </a:p>
          <a:p>
            <a:r>
              <a:rPr lang="cs-CZ" dirty="0" smtClean="0"/>
              <a:t>His most </a:t>
            </a:r>
            <a:r>
              <a:rPr lang="cs-CZ" dirty="0" err="1" smtClean="0"/>
              <a:t>extensive</a:t>
            </a:r>
            <a:r>
              <a:rPr lang="cs-CZ" dirty="0" smtClean="0"/>
              <a:t> </a:t>
            </a:r>
            <a:r>
              <a:rPr lang="cs-CZ" dirty="0" err="1" smtClean="0"/>
              <a:t>work</a:t>
            </a:r>
            <a:r>
              <a:rPr lang="cs-CZ" dirty="0" smtClean="0"/>
              <a:t> </a:t>
            </a:r>
            <a:r>
              <a:rPr lang="cs-CZ" dirty="0" err="1" smtClean="0"/>
              <a:t>is</a:t>
            </a:r>
            <a:r>
              <a:rPr lang="cs-CZ" dirty="0" smtClean="0"/>
              <a:t> </a:t>
            </a:r>
            <a:r>
              <a:rPr lang="cs-CZ" dirty="0" err="1" smtClean="0"/>
              <a:t>World</a:t>
            </a:r>
            <a:r>
              <a:rPr lang="cs-CZ" dirty="0" smtClean="0"/>
              <a:t> </a:t>
            </a:r>
            <a:r>
              <a:rPr lang="cs-CZ" dirty="0" err="1" smtClean="0"/>
              <a:t>History</a:t>
            </a:r>
            <a:r>
              <a:rPr lang="cs-CZ" dirty="0" smtClean="0"/>
              <a:t> in </a:t>
            </a:r>
            <a:r>
              <a:rPr lang="cs-CZ" dirty="0" err="1" smtClean="0"/>
              <a:t>four</a:t>
            </a:r>
            <a:r>
              <a:rPr lang="cs-CZ" dirty="0" smtClean="0"/>
              <a:t> </a:t>
            </a:r>
            <a:r>
              <a:rPr lang="cs-CZ" dirty="0" err="1" smtClean="0"/>
              <a:t>volumes</a:t>
            </a:r>
            <a:r>
              <a:rPr lang="cs-CZ" dirty="0" smtClean="0"/>
              <a:t> ( 1926-27 ).</a:t>
            </a:r>
          </a:p>
        </p:txBody>
      </p:sp>
    </p:spTree>
    <p:extLst>
      <p:ext uri="{BB962C8B-B14F-4D97-AF65-F5344CB8AC3E}">
        <p14:creationId xmlns:p14="http://schemas.microsoft.com/office/powerpoint/2010/main" val="2529745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olný tvar 1"/>
          <p:cNvSpPr/>
          <p:nvPr/>
        </p:nvSpPr>
        <p:spPr>
          <a:xfrm>
            <a:off x="2617470" y="3576162"/>
            <a:ext cx="3909060" cy="1405890"/>
          </a:xfrm>
          <a:custGeom>
            <a:avLst/>
            <a:gdLst/>
            <a:ahLst/>
            <a:cxnLst/>
            <a:rect l="0" t="0" r="0" b="0"/>
            <a:pathLst>
              <a:path w="4342131" h="1562101">
                <a:moveTo>
                  <a:pt x="0" y="1562100"/>
                </a:moveTo>
                <a:lnTo>
                  <a:pt x="0" y="0"/>
                </a:lnTo>
                <a:lnTo>
                  <a:pt x="4342130" y="0"/>
                </a:lnTo>
                <a:lnTo>
                  <a:pt x="4342130" y="1562100"/>
                </a:lnTo>
                <a:close/>
              </a:path>
            </a:pathLst>
          </a:custGeom>
          <a:noFill/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296" tIns="41148" rIns="82296" bIns="41148" anchor="ctr"/>
          <a:lstStyle/>
          <a:p>
            <a:pPr algn="ctr">
              <a:defRPr/>
            </a:pPr>
            <a:endParaRPr lang="cs-CZ"/>
          </a:p>
        </p:txBody>
      </p:sp>
      <p:sp>
        <p:nvSpPr>
          <p:cNvPr id="3075" name="TextovéPole 2"/>
          <p:cNvSpPr txBox="1">
            <a:spLocks noChangeArrowheads="1"/>
          </p:cNvSpPr>
          <p:nvPr/>
        </p:nvSpPr>
        <p:spPr bwMode="auto">
          <a:xfrm>
            <a:off x="2811780" y="3714751"/>
            <a:ext cx="3566160" cy="760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pPr algn="ctr"/>
            <a:r>
              <a:rPr lang="cs-CZ" sz="1100" dirty="0">
                <a:solidFill>
                  <a:srgbClr val="000000"/>
                </a:solidFill>
                <a:latin typeface="Arial - 16"/>
              </a:rPr>
              <a:t> Autor:  Mgr. Magdalena Bušová</a:t>
            </a:r>
          </a:p>
          <a:p>
            <a:pPr algn="ctr"/>
            <a:r>
              <a:rPr lang="cs-CZ" sz="1100" dirty="0">
                <a:solidFill>
                  <a:srgbClr val="000000"/>
                </a:solidFill>
                <a:latin typeface="Arial - 16"/>
              </a:rPr>
              <a:t>Gymnázium Pierra de </a:t>
            </a:r>
            <a:r>
              <a:rPr lang="cs-CZ" sz="1100" dirty="0" err="1">
                <a:solidFill>
                  <a:srgbClr val="000000"/>
                </a:solidFill>
                <a:latin typeface="Arial - 16"/>
              </a:rPr>
              <a:t>Coubertina</a:t>
            </a:r>
            <a:r>
              <a:rPr lang="cs-CZ" sz="1100" dirty="0">
                <a:solidFill>
                  <a:srgbClr val="000000"/>
                </a:solidFill>
                <a:latin typeface="Arial - 16"/>
              </a:rPr>
              <a:t>, Tábor</a:t>
            </a:r>
          </a:p>
          <a:p>
            <a:pPr algn="ctr"/>
            <a:r>
              <a:rPr lang="cs-CZ" sz="1100" dirty="0" err="1">
                <a:solidFill>
                  <a:srgbClr val="000000"/>
                </a:solidFill>
                <a:latin typeface="Arial - 16"/>
              </a:rPr>
              <a:t>busova</a:t>
            </a:r>
            <a:r>
              <a:rPr lang="cs-CZ" sz="1100" dirty="0">
                <a:solidFill>
                  <a:srgbClr val="000000"/>
                </a:solidFill>
                <a:latin typeface="Arial - 16"/>
              </a:rPr>
              <a:t>@</a:t>
            </a:r>
            <a:r>
              <a:rPr lang="cs-CZ" sz="1100" dirty="0" err="1">
                <a:solidFill>
                  <a:srgbClr val="000000"/>
                </a:solidFill>
                <a:latin typeface="Arial - 16"/>
              </a:rPr>
              <a:t>gymta.cz</a:t>
            </a:r>
            <a:endParaRPr lang="cs-CZ" sz="1100" dirty="0">
              <a:solidFill>
                <a:srgbClr val="000000"/>
              </a:solidFill>
              <a:latin typeface="Arial - 16"/>
            </a:endParaRPr>
          </a:p>
          <a:p>
            <a:pPr algn="ctr"/>
            <a:r>
              <a:rPr lang="cs-CZ" sz="1100" dirty="0">
                <a:solidFill>
                  <a:srgbClr val="000000"/>
                </a:solidFill>
                <a:latin typeface="Arial - 16"/>
              </a:rPr>
              <a:t>listopad 2013</a:t>
            </a:r>
          </a:p>
        </p:txBody>
      </p:sp>
      <p:sp>
        <p:nvSpPr>
          <p:cNvPr id="3077" name="TextovéPole 4"/>
          <p:cNvSpPr txBox="1">
            <a:spLocks noChangeArrowheads="1"/>
          </p:cNvSpPr>
          <p:nvPr/>
        </p:nvSpPr>
        <p:spPr bwMode="auto">
          <a:xfrm>
            <a:off x="205740" y="182880"/>
            <a:ext cx="4434840" cy="2985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pl-PL" sz="1400" b="1" dirty="0">
                <a:solidFill>
                  <a:srgbClr val="000000"/>
                </a:solidFill>
                <a:latin typeface="Arial - 20"/>
              </a:rPr>
              <a:t>Seznam použité literatury a pramenů:</a:t>
            </a:r>
            <a:endParaRPr lang="cs-CZ" sz="1400" b="1" dirty="0">
              <a:solidFill>
                <a:srgbClr val="000000"/>
              </a:solidFill>
              <a:latin typeface="Arial - 20"/>
            </a:endParaRPr>
          </a:p>
        </p:txBody>
      </p:sp>
      <p:sp>
        <p:nvSpPr>
          <p:cNvPr id="3078" name="TextovéPole 5"/>
          <p:cNvSpPr txBox="1">
            <a:spLocks noChangeArrowheads="1"/>
          </p:cNvSpPr>
          <p:nvPr/>
        </p:nvSpPr>
        <p:spPr bwMode="auto">
          <a:xfrm>
            <a:off x="359532" y="466483"/>
            <a:ext cx="7323214" cy="1945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296" tIns="41148" rIns="82296" bIns="41148">
            <a:spAutoFit/>
          </a:bodyPr>
          <a:lstStyle/>
          <a:p>
            <a:r>
              <a:rPr lang="cs-CZ" sz="1100" dirty="0" smtClean="0"/>
              <a:t>http</a:t>
            </a:r>
            <a:r>
              <a:rPr lang="cs-CZ" sz="1100" dirty="0"/>
              <a:t>://www.coubertin.de/00athen/e_version.htm</a:t>
            </a:r>
          </a:p>
          <a:p>
            <a:r>
              <a:rPr lang="cs-CZ" sz="1100" dirty="0"/>
              <a:t>http://www.olympic.org/uk/passion/museum/permanent/coubertin/index_uk.asp</a:t>
            </a:r>
          </a:p>
          <a:p>
            <a:r>
              <a:rPr lang="cs-CZ" sz="1100" dirty="0"/>
              <a:t>http://www.brainyquote.com/quotes/authors/p/pierre_de_coubertin.html</a:t>
            </a:r>
          </a:p>
          <a:p>
            <a:endParaRPr lang="cs-CZ" sz="1100" dirty="0"/>
          </a:p>
          <a:p>
            <a:r>
              <a:rPr lang="cs-CZ" sz="1100" u="sng" dirty="0" smtClean="0">
                <a:hlinkClick r:id="rId2"/>
              </a:rPr>
              <a:t>http</a:t>
            </a:r>
            <a:r>
              <a:rPr lang="cs-CZ" sz="1100" u="sng" dirty="0">
                <a:hlinkClick r:id="rId2"/>
              </a:rPr>
              <a:t>://commons.wikimedia.org/wiki/File:Baron_Pierre_de_Coubertin.jpg</a:t>
            </a:r>
            <a:endParaRPr lang="cs-CZ" sz="1100" dirty="0"/>
          </a:p>
          <a:p>
            <a:r>
              <a:rPr lang="cs-CZ" sz="1100" u="sng" dirty="0">
                <a:hlinkClick r:id="rId3"/>
              </a:rPr>
              <a:t>http://commons.wikimedia.org/wiki/File:Olympic-flag-Victoria.jpg</a:t>
            </a:r>
            <a:endParaRPr lang="cs-CZ" sz="1100" dirty="0"/>
          </a:p>
          <a:p>
            <a:r>
              <a:rPr lang="cs-CZ" sz="1100" dirty="0"/>
              <a:t> </a:t>
            </a:r>
          </a:p>
          <a:p>
            <a:endParaRPr lang="cs-CZ" sz="1100" dirty="0"/>
          </a:p>
          <a:p>
            <a:endParaRPr lang="cs-CZ" sz="1100" dirty="0"/>
          </a:p>
          <a:p>
            <a:endParaRPr lang="cs-CZ" sz="1100" dirty="0"/>
          </a:p>
          <a:p>
            <a:r>
              <a:rPr lang="cs-CZ" sz="1100" dirty="0"/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4102135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/>
          <a:lstStyle/>
          <a:p>
            <a:r>
              <a:rPr lang="cs-CZ" b="1" dirty="0" err="1" smtClean="0"/>
              <a:t>Pierre</a:t>
            </a:r>
            <a:r>
              <a:rPr lang="cs-CZ" b="1" dirty="0" smtClean="0"/>
              <a:t> de </a:t>
            </a:r>
            <a:r>
              <a:rPr lang="cs-CZ" b="1" dirty="0" err="1" smtClean="0"/>
              <a:t>Coubertin</a:t>
            </a:r>
            <a:endParaRPr lang="cs-CZ" b="1" dirty="0"/>
          </a:p>
        </p:txBody>
      </p:sp>
      <p:sp>
        <p:nvSpPr>
          <p:cNvPr id="4" name="Zástupný symbol pro obsah 3"/>
          <p:cNvSpPr>
            <a:spLocks noGrp="1"/>
          </p:cNvSpPr>
          <p:nvPr>
            <p:ph idx="1"/>
          </p:nvPr>
        </p:nvSpPr>
        <p:spPr>
          <a:ln>
            <a:solidFill>
              <a:srgbClr val="FFFF00"/>
            </a:solidFill>
          </a:ln>
        </p:spPr>
        <p:txBody>
          <a:bodyPr/>
          <a:lstStyle/>
          <a:p>
            <a:endParaRPr lang="cs-CZ" dirty="0"/>
          </a:p>
        </p:txBody>
      </p:sp>
      <p:pic>
        <p:nvPicPr>
          <p:cNvPr id="1026" name="Picture 2" descr="E:\Baron_Pierre_de_Coubertin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22000" y="2060849"/>
            <a:ext cx="2700000" cy="37362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54335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Nadpis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 err="1" smtClean="0"/>
              <a:t>Birth</a:t>
            </a:r>
            <a:r>
              <a:rPr lang="cs-CZ" b="1" dirty="0" smtClean="0"/>
              <a:t> </a:t>
            </a:r>
            <a:r>
              <a:rPr lang="cs-CZ" b="1" dirty="0" err="1" smtClean="0"/>
              <a:t>of</a:t>
            </a:r>
            <a:r>
              <a:rPr lang="cs-CZ" b="1" dirty="0" smtClean="0"/>
              <a:t> </a:t>
            </a:r>
            <a:r>
              <a:rPr lang="cs-CZ" b="1" dirty="0" err="1" smtClean="0"/>
              <a:t>vocation</a:t>
            </a:r>
            <a:endParaRPr lang="cs-CZ" b="1" dirty="0"/>
          </a:p>
        </p:txBody>
      </p:sp>
      <p:sp>
        <p:nvSpPr>
          <p:cNvPr id="8" name="Zástupný symbol pro obsah 7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cs-CZ" b="1" dirty="0" err="1" smtClean="0"/>
              <a:t>Pierre</a:t>
            </a:r>
            <a:r>
              <a:rPr lang="cs-CZ" b="1" dirty="0" smtClean="0"/>
              <a:t> </a:t>
            </a:r>
            <a:r>
              <a:rPr lang="cs-CZ" b="1" dirty="0" err="1" smtClean="0"/>
              <a:t>Frédy</a:t>
            </a:r>
            <a:r>
              <a:rPr lang="cs-CZ" b="1" dirty="0" smtClean="0"/>
              <a:t>, Baron de </a:t>
            </a:r>
            <a:r>
              <a:rPr lang="cs-CZ" b="1" dirty="0" err="1" smtClean="0"/>
              <a:t>Coubertin</a:t>
            </a:r>
            <a:r>
              <a:rPr lang="cs-CZ" b="1" dirty="0" smtClean="0"/>
              <a:t>, </a:t>
            </a:r>
            <a:r>
              <a:rPr lang="cs-CZ" b="1" dirty="0" err="1" smtClean="0"/>
              <a:t>was</a:t>
            </a:r>
            <a:r>
              <a:rPr lang="cs-CZ" b="1" dirty="0" smtClean="0"/>
              <a:t> </a:t>
            </a:r>
            <a:r>
              <a:rPr lang="cs-CZ" b="1" dirty="0" err="1" smtClean="0"/>
              <a:t>born</a:t>
            </a:r>
            <a:r>
              <a:rPr lang="cs-CZ" b="1" dirty="0" smtClean="0"/>
              <a:t> in Paris on 1st </a:t>
            </a:r>
            <a:r>
              <a:rPr lang="cs-CZ" b="1" dirty="0" err="1" smtClean="0"/>
              <a:t>January</a:t>
            </a:r>
            <a:r>
              <a:rPr lang="cs-CZ" b="1" dirty="0" smtClean="0"/>
              <a:t> 1863.</a:t>
            </a:r>
          </a:p>
          <a:p>
            <a:r>
              <a:rPr lang="cs-CZ" dirty="0" smtClean="0"/>
              <a:t>He </a:t>
            </a:r>
            <a:r>
              <a:rPr lang="cs-CZ" dirty="0" err="1" smtClean="0"/>
              <a:t>spent</a:t>
            </a:r>
            <a:r>
              <a:rPr lang="cs-CZ" dirty="0" smtClean="0"/>
              <a:t> his </a:t>
            </a:r>
            <a:r>
              <a:rPr lang="cs-CZ" dirty="0" err="1" smtClean="0"/>
              <a:t>childhood</a:t>
            </a:r>
            <a:r>
              <a:rPr lang="cs-CZ" dirty="0" smtClean="0"/>
              <a:t> in a </a:t>
            </a:r>
            <a:r>
              <a:rPr lang="cs-CZ" dirty="0" err="1" smtClean="0"/>
              <a:t>Parisian</a:t>
            </a:r>
            <a:r>
              <a:rPr lang="cs-CZ" dirty="0" smtClean="0"/>
              <a:t> </a:t>
            </a:r>
            <a:r>
              <a:rPr lang="cs-CZ" dirty="0" err="1" smtClean="0"/>
              <a:t>town</a:t>
            </a:r>
            <a:r>
              <a:rPr lang="cs-CZ" dirty="0" smtClean="0"/>
              <a:t> house and </a:t>
            </a:r>
            <a:r>
              <a:rPr lang="cs-CZ" dirty="0" err="1" smtClean="0"/>
              <a:t>at</a:t>
            </a:r>
            <a:r>
              <a:rPr lang="cs-CZ" dirty="0" smtClean="0"/>
              <a:t> </a:t>
            </a:r>
            <a:r>
              <a:rPr lang="cs-CZ" dirty="0" err="1" smtClean="0"/>
              <a:t>Castle</a:t>
            </a:r>
            <a:r>
              <a:rPr lang="cs-CZ" dirty="0" smtClean="0"/>
              <a:t> </a:t>
            </a:r>
            <a:r>
              <a:rPr lang="cs-CZ" dirty="0" err="1" smtClean="0"/>
              <a:t>Mirville</a:t>
            </a:r>
            <a:r>
              <a:rPr lang="cs-CZ" dirty="0" smtClean="0"/>
              <a:t> in Normandy.</a:t>
            </a:r>
          </a:p>
          <a:p>
            <a:r>
              <a:rPr lang="cs-CZ" dirty="0" smtClean="0"/>
              <a:t>He </a:t>
            </a:r>
            <a:r>
              <a:rPr lang="cs-CZ" dirty="0" err="1" smtClean="0"/>
              <a:t>refused</a:t>
            </a:r>
            <a:r>
              <a:rPr lang="cs-CZ" dirty="0" smtClean="0"/>
              <a:t> </a:t>
            </a:r>
            <a:r>
              <a:rPr lang="cs-CZ" dirty="0" err="1" smtClean="0"/>
              <a:t>both</a:t>
            </a:r>
            <a:r>
              <a:rPr lang="cs-CZ" dirty="0" smtClean="0"/>
              <a:t> a </a:t>
            </a:r>
            <a:r>
              <a:rPr lang="cs-CZ" dirty="0" err="1" smtClean="0"/>
              <a:t>military</a:t>
            </a:r>
            <a:r>
              <a:rPr lang="cs-CZ" dirty="0" smtClean="0"/>
              <a:t> and </a:t>
            </a:r>
            <a:r>
              <a:rPr lang="cs-CZ" dirty="0" err="1" smtClean="0"/>
              <a:t>political</a:t>
            </a:r>
            <a:r>
              <a:rPr lang="cs-CZ" dirty="0" smtClean="0"/>
              <a:t> </a:t>
            </a:r>
            <a:r>
              <a:rPr lang="cs-CZ" dirty="0" err="1" smtClean="0"/>
              <a:t>career</a:t>
            </a:r>
            <a:r>
              <a:rPr lang="cs-CZ" dirty="0" smtClean="0"/>
              <a:t>, and </a:t>
            </a:r>
            <a:r>
              <a:rPr lang="cs-CZ" dirty="0" err="1" smtClean="0"/>
              <a:t>was</a:t>
            </a:r>
            <a:r>
              <a:rPr lang="cs-CZ" dirty="0" smtClean="0"/>
              <a:t> more and more </a:t>
            </a:r>
            <a:r>
              <a:rPr lang="cs-CZ" dirty="0" err="1" smtClean="0"/>
              <a:t>engaged</a:t>
            </a:r>
            <a:r>
              <a:rPr lang="cs-CZ" dirty="0" smtClean="0"/>
              <a:t> in </a:t>
            </a:r>
            <a:r>
              <a:rPr lang="cs-CZ" dirty="0" err="1" smtClean="0"/>
              <a:t>social</a:t>
            </a:r>
            <a:r>
              <a:rPr lang="cs-CZ" dirty="0" smtClean="0"/>
              <a:t> and </a:t>
            </a:r>
            <a:r>
              <a:rPr lang="cs-CZ" dirty="0" err="1" smtClean="0"/>
              <a:t>educational</a:t>
            </a:r>
            <a:r>
              <a:rPr lang="cs-CZ" dirty="0" smtClean="0"/>
              <a:t> </a:t>
            </a:r>
            <a:r>
              <a:rPr lang="cs-CZ" dirty="0" err="1" smtClean="0"/>
              <a:t>issues</a:t>
            </a:r>
            <a:r>
              <a:rPr lang="cs-CZ" dirty="0" smtClean="0"/>
              <a:t>.</a:t>
            </a:r>
          </a:p>
          <a:p>
            <a:r>
              <a:rPr lang="cs-CZ" dirty="0" err="1" smtClean="0"/>
              <a:t>For</a:t>
            </a:r>
            <a:r>
              <a:rPr lang="cs-CZ" dirty="0" smtClean="0"/>
              <a:t> </a:t>
            </a:r>
            <a:r>
              <a:rPr lang="cs-CZ" dirty="0" err="1" smtClean="0"/>
              <a:t>him</a:t>
            </a:r>
            <a:r>
              <a:rPr lang="cs-CZ" dirty="0" smtClean="0"/>
              <a:t>, </a:t>
            </a:r>
            <a:r>
              <a:rPr lang="cs-CZ" dirty="0" err="1" smtClean="0"/>
              <a:t>education</a:t>
            </a:r>
            <a:r>
              <a:rPr lang="cs-CZ" dirty="0" smtClean="0"/>
              <a:t> </a:t>
            </a:r>
            <a:r>
              <a:rPr lang="cs-CZ" dirty="0" err="1" smtClean="0"/>
              <a:t>was</a:t>
            </a:r>
            <a:r>
              <a:rPr lang="cs-CZ" dirty="0" smtClean="0"/>
              <a:t> </a:t>
            </a:r>
            <a:r>
              <a:rPr lang="cs-CZ" dirty="0" err="1" smtClean="0"/>
              <a:t>the</a:t>
            </a:r>
            <a:r>
              <a:rPr lang="cs-CZ" dirty="0" smtClean="0"/>
              <a:t> </a:t>
            </a:r>
            <a:r>
              <a:rPr lang="cs-CZ" dirty="0" err="1" smtClean="0"/>
              <a:t>key</a:t>
            </a:r>
            <a:r>
              <a:rPr lang="cs-CZ" dirty="0" smtClean="0"/>
              <a:t> to </a:t>
            </a:r>
            <a:r>
              <a:rPr lang="cs-CZ" dirty="0" err="1" smtClean="0"/>
              <a:t>the</a:t>
            </a:r>
            <a:r>
              <a:rPr lang="cs-CZ" dirty="0" smtClean="0"/>
              <a:t> </a:t>
            </a:r>
            <a:r>
              <a:rPr lang="cs-CZ" dirty="0" err="1" smtClean="0"/>
              <a:t>future</a:t>
            </a:r>
            <a:r>
              <a:rPr lang="cs-CZ" dirty="0" smtClean="0"/>
              <a:t> </a:t>
            </a:r>
            <a:r>
              <a:rPr lang="cs-CZ" dirty="0" err="1" smtClean="0"/>
              <a:t>of</a:t>
            </a:r>
            <a:r>
              <a:rPr lang="cs-CZ" dirty="0" smtClean="0"/>
              <a:t> society.</a:t>
            </a:r>
          </a:p>
          <a:p>
            <a:endParaRPr lang="cs-CZ" dirty="0" smtClean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145267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 smtClean="0"/>
              <a:t>Sport </a:t>
            </a:r>
            <a:r>
              <a:rPr lang="cs-CZ" b="1" dirty="0" err="1" smtClean="0"/>
              <a:t>for</a:t>
            </a:r>
            <a:r>
              <a:rPr lang="cs-CZ" b="1" dirty="0" smtClean="0"/>
              <a:t> </a:t>
            </a:r>
            <a:r>
              <a:rPr lang="cs-CZ" b="1" dirty="0" err="1" smtClean="0"/>
              <a:t>moral</a:t>
            </a:r>
            <a:r>
              <a:rPr lang="cs-CZ" b="1" dirty="0" smtClean="0"/>
              <a:t> </a:t>
            </a:r>
            <a:r>
              <a:rPr lang="cs-CZ" b="1" dirty="0" err="1" smtClean="0"/>
              <a:t>energy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cs-CZ" dirty="0" err="1" smtClean="0"/>
              <a:t>Coubertin</a:t>
            </a:r>
            <a:r>
              <a:rPr lang="cs-CZ" dirty="0" smtClean="0"/>
              <a:t> </a:t>
            </a:r>
            <a:r>
              <a:rPr lang="cs-CZ" dirty="0" err="1" smtClean="0"/>
              <a:t>was</a:t>
            </a:r>
            <a:r>
              <a:rPr lang="cs-CZ" dirty="0" smtClean="0"/>
              <a:t> a very </a:t>
            </a:r>
            <a:r>
              <a:rPr lang="cs-CZ" dirty="0" err="1" smtClean="0"/>
              <a:t>active</a:t>
            </a:r>
            <a:r>
              <a:rPr lang="cs-CZ" dirty="0" smtClean="0"/>
              <a:t> sportsman and </a:t>
            </a:r>
            <a:r>
              <a:rPr lang="cs-CZ" dirty="0" err="1" smtClean="0"/>
              <a:t>did</a:t>
            </a:r>
            <a:r>
              <a:rPr lang="cs-CZ" dirty="0" smtClean="0"/>
              <a:t> </a:t>
            </a:r>
            <a:r>
              <a:rPr lang="cs-CZ" dirty="0" err="1" smtClean="0"/>
              <a:t>several</a:t>
            </a:r>
            <a:r>
              <a:rPr lang="cs-CZ" dirty="0" smtClean="0"/>
              <a:t> </a:t>
            </a:r>
            <a:r>
              <a:rPr lang="cs-CZ" dirty="0" err="1" smtClean="0"/>
              <a:t>sports</a:t>
            </a:r>
            <a:r>
              <a:rPr lang="cs-CZ" dirty="0" smtClean="0"/>
              <a:t>, such as </a:t>
            </a:r>
            <a:r>
              <a:rPr lang="cs-CZ" dirty="0" err="1" smtClean="0"/>
              <a:t>horse-riding</a:t>
            </a:r>
            <a:r>
              <a:rPr lang="cs-CZ" dirty="0" smtClean="0"/>
              <a:t>, </a:t>
            </a:r>
            <a:r>
              <a:rPr lang="cs-CZ" dirty="0" err="1" smtClean="0"/>
              <a:t>fencing</a:t>
            </a:r>
            <a:r>
              <a:rPr lang="cs-CZ" dirty="0" smtClean="0"/>
              <a:t>, </a:t>
            </a:r>
            <a:r>
              <a:rPr lang="cs-CZ" dirty="0" err="1" smtClean="0"/>
              <a:t>tennis</a:t>
            </a:r>
            <a:r>
              <a:rPr lang="cs-CZ" dirty="0" smtClean="0"/>
              <a:t>, </a:t>
            </a:r>
            <a:r>
              <a:rPr lang="cs-CZ" dirty="0" err="1" smtClean="0"/>
              <a:t>biking</a:t>
            </a:r>
            <a:r>
              <a:rPr lang="cs-CZ" dirty="0" smtClean="0"/>
              <a:t>, boxing and </a:t>
            </a:r>
            <a:r>
              <a:rPr lang="cs-CZ" dirty="0" err="1" smtClean="0"/>
              <a:t>rowing</a:t>
            </a:r>
            <a:r>
              <a:rPr lang="cs-CZ" dirty="0" smtClean="0"/>
              <a:t>.</a:t>
            </a:r>
          </a:p>
          <a:p>
            <a:r>
              <a:rPr lang="cs-CZ" dirty="0" smtClean="0"/>
              <a:t>He </a:t>
            </a:r>
            <a:r>
              <a:rPr lang="cs-CZ" dirty="0" err="1" smtClean="0"/>
              <a:t>believed</a:t>
            </a:r>
            <a:r>
              <a:rPr lang="cs-CZ" dirty="0" smtClean="0"/>
              <a:t> </a:t>
            </a:r>
            <a:r>
              <a:rPr lang="cs-CZ" dirty="0" err="1" smtClean="0"/>
              <a:t>that</a:t>
            </a:r>
            <a:r>
              <a:rPr lang="cs-CZ" dirty="0" smtClean="0"/>
              <a:t> sport </a:t>
            </a:r>
            <a:r>
              <a:rPr lang="cs-CZ" dirty="0" err="1" smtClean="0"/>
              <a:t>became</a:t>
            </a:r>
            <a:r>
              <a:rPr lang="cs-CZ" dirty="0" smtClean="0"/>
              <a:t> a </a:t>
            </a:r>
            <a:r>
              <a:rPr lang="cs-CZ" dirty="0" err="1" smtClean="0"/>
              <a:t>training</a:t>
            </a:r>
            <a:r>
              <a:rPr lang="cs-CZ" dirty="0" smtClean="0"/>
              <a:t> </a:t>
            </a:r>
            <a:r>
              <a:rPr lang="cs-CZ" dirty="0" err="1" smtClean="0"/>
              <a:t>for</a:t>
            </a:r>
            <a:r>
              <a:rPr lang="cs-CZ" dirty="0" smtClean="0"/>
              <a:t> </a:t>
            </a:r>
            <a:r>
              <a:rPr lang="cs-CZ" dirty="0" err="1" smtClean="0"/>
              <a:t>social</a:t>
            </a:r>
            <a:r>
              <a:rPr lang="cs-CZ" dirty="0" smtClean="0"/>
              <a:t> and </a:t>
            </a:r>
            <a:r>
              <a:rPr lang="cs-CZ" dirty="0" err="1" smtClean="0"/>
              <a:t>moral</a:t>
            </a:r>
            <a:r>
              <a:rPr lang="cs-CZ" dirty="0" smtClean="0"/>
              <a:t> </a:t>
            </a:r>
            <a:r>
              <a:rPr lang="cs-CZ" dirty="0" err="1" smtClean="0"/>
              <a:t>life</a:t>
            </a:r>
            <a:r>
              <a:rPr lang="cs-CZ" dirty="0" smtClean="0"/>
              <a:t>, and </a:t>
            </a:r>
            <a:r>
              <a:rPr lang="cs-CZ" dirty="0" err="1" smtClean="0"/>
              <a:t>could</a:t>
            </a:r>
            <a:r>
              <a:rPr lang="cs-CZ" dirty="0" smtClean="0"/>
              <a:t> </a:t>
            </a:r>
            <a:r>
              <a:rPr lang="cs-CZ" dirty="0" err="1" smtClean="0"/>
              <a:t>strengthen</a:t>
            </a:r>
            <a:r>
              <a:rPr lang="cs-CZ" dirty="0" smtClean="0"/>
              <a:t> a person‘ s body, mind and </a:t>
            </a:r>
            <a:r>
              <a:rPr lang="cs-CZ" dirty="0" err="1" smtClean="0"/>
              <a:t>character</a:t>
            </a:r>
            <a:r>
              <a:rPr lang="cs-CZ" dirty="0" smtClean="0"/>
              <a:t>.</a:t>
            </a:r>
          </a:p>
          <a:p>
            <a:r>
              <a:rPr lang="cs-CZ" dirty="0" smtClean="0"/>
              <a:t>He </a:t>
            </a:r>
            <a:r>
              <a:rPr lang="cs-CZ" dirty="0" err="1" smtClean="0"/>
              <a:t>tried</a:t>
            </a:r>
            <a:r>
              <a:rPr lang="cs-CZ" dirty="0" smtClean="0"/>
              <a:t> to </a:t>
            </a:r>
            <a:r>
              <a:rPr lang="cs-CZ" dirty="0" err="1" smtClean="0"/>
              <a:t>introduce</a:t>
            </a:r>
            <a:r>
              <a:rPr lang="cs-CZ" dirty="0" smtClean="0"/>
              <a:t> </a:t>
            </a:r>
            <a:r>
              <a:rPr lang="cs-CZ" dirty="0" err="1" smtClean="0"/>
              <a:t>sports</a:t>
            </a:r>
            <a:r>
              <a:rPr lang="cs-CZ" dirty="0" smtClean="0"/>
              <a:t> to </a:t>
            </a:r>
            <a:r>
              <a:rPr lang="cs-CZ" dirty="0" err="1" smtClean="0"/>
              <a:t>French</a:t>
            </a:r>
            <a:r>
              <a:rPr lang="cs-CZ" dirty="0" smtClean="0"/>
              <a:t> </a:t>
            </a:r>
            <a:r>
              <a:rPr lang="cs-CZ" dirty="0" err="1" smtClean="0"/>
              <a:t>schools</a:t>
            </a:r>
            <a:r>
              <a:rPr lang="cs-CZ" dirty="0" smtClean="0"/>
              <a:t> and society.</a:t>
            </a:r>
          </a:p>
          <a:p>
            <a:r>
              <a:rPr lang="cs-CZ" b="1" dirty="0" smtClean="0"/>
              <a:t>He </a:t>
            </a:r>
            <a:r>
              <a:rPr lang="cs-CZ" b="1" dirty="0" err="1" smtClean="0"/>
              <a:t>wanted</a:t>
            </a:r>
            <a:r>
              <a:rPr lang="cs-CZ" b="1" dirty="0" smtClean="0"/>
              <a:t> </a:t>
            </a:r>
            <a:r>
              <a:rPr lang="cs-CZ" b="1" dirty="0" err="1" smtClean="0"/>
              <a:t>sports</a:t>
            </a:r>
            <a:r>
              <a:rPr lang="cs-CZ" b="1" dirty="0" smtClean="0"/>
              <a:t> </a:t>
            </a:r>
            <a:r>
              <a:rPr lang="cs-CZ" b="1" dirty="0" err="1" smtClean="0"/>
              <a:t>for</a:t>
            </a:r>
            <a:r>
              <a:rPr lang="cs-CZ" b="1" dirty="0" smtClean="0"/>
              <a:t> </a:t>
            </a:r>
            <a:r>
              <a:rPr lang="cs-CZ" b="1" dirty="0" err="1" smtClean="0"/>
              <a:t>all</a:t>
            </a:r>
            <a:r>
              <a:rPr lang="cs-CZ" b="1" dirty="0" smtClean="0"/>
              <a:t>.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793443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 err="1" smtClean="0"/>
              <a:t>Revival</a:t>
            </a:r>
            <a:r>
              <a:rPr lang="cs-CZ" b="1" dirty="0" smtClean="0"/>
              <a:t> </a:t>
            </a:r>
            <a:r>
              <a:rPr lang="cs-CZ" b="1" dirty="0" err="1" smtClean="0"/>
              <a:t>of</a:t>
            </a:r>
            <a:r>
              <a:rPr lang="cs-CZ" b="1" dirty="0" smtClean="0"/>
              <a:t> </a:t>
            </a:r>
            <a:r>
              <a:rPr lang="cs-CZ" b="1" dirty="0" err="1" smtClean="0"/>
              <a:t>the</a:t>
            </a:r>
            <a:r>
              <a:rPr lang="cs-CZ" b="1" dirty="0" smtClean="0"/>
              <a:t> </a:t>
            </a:r>
            <a:r>
              <a:rPr lang="cs-CZ" b="1" dirty="0" err="1" smtClean="0"/>
              <a:t>Olympic</a:t>
            </a:r>
            <a:r>
              <a:rPr lang="cs-CZ" b="1" dirty="0" smtClean="0"/>
              <a:t> </a:t>
            </a:r>
            <a:r>
              <a:rPr lang="cs-CZ" b="1" dirty="0" err="1" smtClean="0"/>
              <a:t>Games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cs-CZ" dirty="0" err="1" smtClean="0"/>
              <a:t>Coubertin</a:t>
            </a:r>
            <a:r>
              <a:rPr lang="cs-CZ" dirty="0" smtClean="0"/>
              <a:t> </a:t>
            </a:r>
            <a:r>
              <a:rPr lang="cs-CZ" dirty="0" err="1" smtClean="0"/>
              <a:t>founded</a:t>
            </a:r>
            <a:r>
              <a:rPr lang="cs-CZ" dirty="0" smtClean="0"/>
              <a:t> </a:t>
            </a:r>
            <a:r>
              <a:rPr lang="cs-CZ" dirty="0" err="1" smtClean="0"/>
              <a:t>the</a:t>
            </a:r>
            <a:r>
              <a:rPr lang="cs-CZ" dirty="0" smtClean="0"/>
              <a:t> International </a:t>
            </a:r>
            <a:r>
              <a:rPr lang="cs-CZ" dirty="0" err="1" smtClean="0"/>
              <a:t>Olympic</a:t>
            </a:r>
            <a:r>
              <a:rPr lang="cs-CZ" dirty="0" smtClean="0"/>
              <a:t> </a:t>
            </a:r>
            <a:r>
              <a:rPr lang="cs-CZ" dirty="0" err="1" smtClean="0"/>
              <a:t>Committee</a:t>
            </a:r>
            <a:r>
              <a:rPr lang="cs-CZ" dirty="0" smtClean="0"/>
              <a:t> in Paris on 23rd June 1894.                   ( Demetrius </a:t>
            </a:r>
            <a:r>
              <a:rPr lang="cs-CZ" dirty="0" err="1" smtClean="0"/>
              <a:t>Vikelas</a:t>
            </a:r>
            <a:r>
              <a:rPr lang="cs-CZ" dirty="0" smtClean="0"/>
              <a:t> </a:t>
            </a:r>
            <a:r>
              <a:rPr lang="cs-CZ" dirty="0" err="1" smtClean="0"/>
              <a:t>from</a:t>
            </a:r>
            <a:r>
              <a:rPr lang="cs-CZ" dirty="0" smtClean="0"/>
              <a:t> </a:t>
            </a:r>
            <a:r>
              <a:rPr lang="cs-CZ" dirty="0" err="1" smtClean="0"/>
              <a:t>Greece</a:t>
            </a:r>
            <a:r>
              <a:rPr lang="cs-CZ" dirty="0" smtClean="0"/>
              <a:t> </a:t>
            </a:r>
            <a:r>
              <a:rPr lang="cs-CZ" dirty="0" err="1" smtClean="0"/>
              <a:t>became</a:t>
            </a:r>
            <a:r>
              <a:rPr lang="cs-CZ" dirty="0" smtClean="0"/>
              <a:t> </a:t>
            </a:r>
            <a:r>
              <a:rPr lang="cs-CZ" dirty="0" err="1" smtClean="0"/>
              <a:t>the</a:t>
            </a:r>
            <a:r>
              <a:rPr lang="cs-CZ" dirty="0" smtClean="0"/>
              <a:t> </a:t>
            </a:r>
            <a:r>
              <a:rPr lang="cs-CZ" dirty="0" err="1" smtClean="0"/>
              <a:t>first</a:t>
            </a:r>
            <a:r>
              <a:rPr lang="cs-CZ" dirty="0" smtClean="0"/>
              <a:t> president </a:t>
            </a:r>
            <a:r>
              <a:rPr lang="cs-CZ" dirty="0" err="1" smtClean="0"/>
              <a:t>of</a:t>
            </a:r>
            <a:r>
              <a:rPr lang="cs-CZ" dirty="0" smtClean="0"/>
              <a:t> </a:t>
            </a:r>
            <a:r>
              <a:rPr lang="cs-CZ" dirty="0" err="1" smtClean="0"/>
              <a:t>the</a:t>
            </a:r>
            <a:r>
              <a:rPr lang="cs-CZ" dirty="0" smtClean="0"/>
              <a:t> IOC. )</a:t>
            </a:r>
          </a:p>
          <a:p>
            <a:r>
              <a:rPr lang="cs-CZ" b="1" dirty="0" smtClean="0"/>
              <a:t>In 1896 </a:t>
            </a:r>
            <a:r>
              <a:rPr lang="cs-CZ" b="1" dirty="0" err="1" smtClean="0"/>
              <a:t>the</a:t>
            </a:r>
            <a:r>
              <a:rPr lang="cs-CZ" b="1" dirty="0" smtClean="0"/>
              <a:t> </a:t>
            </a:r>
            <a:r>
              <a:rPr lang="cs-CZ" b="1" dirty="0" err="1" smtClean="0"/>
              <a:t>first</a:t>
            </a:r>
            <a:r>
              <a:rPr lang="cs-CZ" b="1" dirty="0" smtClean="0"/>
              <a:t> </a:t>
            </a:r>
            <a:r>
              <a:rPr lang="cs-CZ" b="1" dirty="0" err="1" smtClean="0"/>
              <a:t>Olympic</a:t>
            </a:r>
            <a:r>
              <a:rPr lang="cs-CZ" b="1" dirty="0" smtClean="0"/>
              <a:t> </a:t>
            </a:r>
            <a:r>
              <a:rPr lang="cs-CZ" b="1" dirty="0" err="1" smtClean="0"/>
              <a:t>Games</a:t>
            </a:r>
            <a:r>
              <a:rPr lang="cs-CZ" b="1" dirty="0" smtClean="0"/>
              <a:t> </a:t>
            </a:r>
            <a:r>
              <a:rPr lang="cs-CZ" b="1" dirty="0" err="1" smtClean="0"/>
              <a:t>of</a:t>
            </a:r>
            <a:r>
              <a:rPr lang="cs-CZ" b="1" dirty="0" smtClean="0"/>
              <a:t> </a:t>
            </a:r>
            <a:r>
              <a:rPr lang="cs-CZ" b="1" dirty="0" err="1" smtClean="0"/>
              <a:t>the</a:t>
            </a:r>
            <a:r>
              <a:rPr lang="cs-CZ" b="1" dirty="0" smtClean="0"/>
              <a:t> </a:t>
            </a:r>
            <a:r>
              <a:rPr lang="cs-CZ" b="1" dirty="0" err="1" smtClean="0"/>
              <a:t>modern</a:t>
            </a:r>
            <a:r>
              <a:rPr lang="cs-CZ" b="1" dirty="0" smtClean="0"/>
              <a:t> </a:t>
            </a:r>
            <a:r>
              <a:rPr lang="cs-CZ" b="1" dirty="0" err="1" smtClean="0"/>
              <a:t>era</a:t>
            </a:r>
            <a:r>
              <a:rPr lang="cs-CZ" b="1" dirty="0" smtClean="0"/>
              <a:t> </a:t>
            </a:r>
            <a:r>
              <a:rPr lang="cs-CZ" b="1" dirty="0" err="1" smtClean="0"/>
              <a:t>were</a:t>
            </a:r>
            <a:r>
              <a:rPr lang="cs-CZ" b="1" dirty="0" smtClean="0"/>
              <a:t> </a:t>
            </a:r>
            <a:r>
              <a:rPr lang="cs-CZ" b="1" dirty="0" err="1" smtClean="0"/>
              <a:t>held</a:t>
            </a:r>
            <a:r>
              <a:rPr lang="cs-CZ" b="1" dirty="0" smtClean="0"/>
              <a:t> in </a:t>
            </a:r>
            <a:r>
              <a:rPr lang="cs-CZ" b="1" dirty="0" err="1" smtClean="0"/>
              <a:t>Athens</a:t>
            </a:r>
            <a:r>
              <a:rPr lang="cs-CZ" b="1" dirty="0" smtClean="0"/>
              <a:t>. </a:t>
            </a:r>
            <a:r>
              <a:rPr lang="cs-CZ" dirty="0" smtClean="0"/>
              <a:t>On </a:t>
            </a:r>
            <a:r>
              <a:rPr lang="cs-CZ" dirty="0" err="1" smtClean="0"/>
              <a:t>that</a:t>
            </a:r>
            <a:r>
              <a:rPr lang="cs-CZ" dirty="0" smtClean="0"/>
              <a:t> </a:t>
            </a:r>
            <a:r>
              <a:rPr lang="cs-CZ" dirty="0" err="1" smtClean="0"/>
              <a:t>occasion</a:t>
            </a:r>
            <a:r>
              <a:rPr lang="cs-CZ" dirty="0" smtClean="0"/>
              <a:t> </a:t>
            </a:r>
            <a:r>
              <a:rPr lang="cs-CZ" dirty="0" err="1" smtClean="0"/>
              <a:t>Coubertin</a:t>
            </a:r>
            <a:r>
              <a:rPr lang="cs-CZ" dirty="0" smtClean="0"/>
              <a:t> </a:t>
            </a:r>
            <a:r>
              <a:rPr lang="cs-CZ" dirty="0" err="1" smtClean="0"/>
              <a:t>was</a:t>
            </a:r>
            <a:r>
              <a:rPr lang="cs-CZ" dirty="0" smtClean="0"/>
              <a:t> </a:t>
            </a:r>
            <a:r>
              <a:rPr lang="cs-CZ" dirty="0" err="1" smtClean="0"/>
              <a:t>elected</a:t>
            </a:r>
            <a:r>
              <a:rPr lang="cs-CZ" dirty="0" smtClean="0"/>
              <a:t> </a:t>
            </a:r>
            <a:r>
              <a:rPr lang="cs-CZ" dirty="0" err="1" smtClean="0"/>
              <a:t>the</a:t>
            </a:r>
            <a:r>
              <a:rPr lang="cs-CZ" dirty="0" smtClean="0"/>
              <a:t> second president </a:t>
            </a:r>
            <a:r>
              <a:rPr lang="cs-CZ" dirty="0" err="1" smtClean="0"/>
              <a:t>of</a:t>
            </a:r>
            <a:r>
              <a:rPr lang="cs-CZ" dirty="0" smtClean="0"/>
              <a:t> </a:t>
            </a:r>
            <a:r>
              <a:rPr lang="cs-CZ" dirty="0" err="1" smtClean="0"/>
              <a:t>the</a:t>
            </a:r>
            <a:r>
              <a:rPr lang="cs-CZ" dirty="0" smtClean="0"/>
              <a:t> IOC.</a:t>
            </a:r>
          </a:p>
          <a:p>
            <a:r>
              <a:rPr lang="cs-CZ" dirty="0" smtClean="0"/>
              <a:t>In 1915 he </a:t>
            </a:r>
            <a:r>
              <a:rPr lang="cs-CZ" dirty="0" err="1" smtClean="0"/>
              <a:t>changed</a:t>
            </a:r>
            <a:r>
              <a:rPr lang="cs-CZ" dirty="0" smtClean="0"/>
              <a:t> </a:t>
            </a:r>
            <a:r>
              <a:rPr lang="cs-CZ" dirty="0" err="1" smtClean="0"/>
              <a:t>the</a:t>
            </a:r>
            <a:r>
              <a:rPr lang="cs-CZ" dirty="0" smtClean="0"/>
              <a:t> IOC‘ s </a:t>
            </a:r>
            <a:r>
              <a:rPr lang="cs-CZ" dirty="0" err="1" smtClean="0"/>
              <a:t>headquarters</a:t>
            </a:r>
            <a:r>
              <a:rPr lang="cs-CZ" dirty="0" smtClean="0"/>
              <a:t> to Lausanne, </a:t>
            </a:r>
            <a:r>
              <a:rPr lang="cs-CZ" dirty="0" err="1" smtClean="0"/>
              <a:t>Switzerland</a:t>
            </a:r>
            <a:r>
              <a:rPr lang="cs-CZ" dirty="0" smtClean="0"/>
              <a:t>.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829100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39552" y="69269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cs-CZ" dirty="0" smtClean="0"/>
              <a:t>	</a:t>
            </a:r>
            <a:r>
              <a:rPr lang="cs-CZ" b="1" dirty="0" err="1" smtClean="0"/>
              <a:t>The</a:t>
            </a:r>
            <a:r>
              <a:rPr lang="cs-CZ" b="1" dirty="0" smtClean="0"/>
              <a:t>  </a:t>
            </a:r>
            <a:r>
              <a:rPr lang="cs-CZ" b="1" dirty="0" err="1" smtClean="0"/>
              <a:t>official</a:t>
            </a:r>
            <a:r>
              <a:rPr lang="cs-CZ" b="1" dirty="0" smtClean="0"/>
              <a:t> motto 				</a:t>
            </a:r>
            <a:r>
              <a:rPr lang="cs-CZ" b="1" dirty="0" err="1" smtClean="0"/>
              <a:t>of</a:t>
            </a:r>
            <a:r>
              <a:rPr lang="cs-CZ" b="1" dirty="0" smtClean="0"/>
              <a:t> </a:t>
            </a:r>
            <a:r>
              <a:rPr lang="cs-CZ" b="1" dirty="0" err="1" smtClean="0"/>
              <a:t>the</a:t>
            </a:r>
            <a:r>
              <a:rPr lang="cs-CZ" b="1" dirty="0" smtClean="0"/>
              <a:t> </a:t>
            </a:r>
            <a:r>
              <a:rPr lang="cs-CZ" b="1" dirty="0" err="1" smtClean="0"/>
              <a:t>Olympic</a:t>
            </a:r>
            <a:r>
              <a:rPr lang="cs-CZ" b="1" dirty="0" smtClean="0"/>
              <a:t> </a:t>
            </a:r>
            <a:r>
              <a:rPr lang="cs-CZ" b="1" dirty="0" err="1" smtClean="0"/>
              <a:t>Movement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endParaRPr lang="cs-CZ" dirty="0" smtClean="0"/>
          </a:p>
          <a:p>
            <a:pPr marL="0" indent="0">
              <a:buNone/>
            </a:pPr>
            <a:endParaRPr lang="cs-CZ" dirty="0"/>
          </a:p>
          <a:p>
            <a:pPr marL="0" indent="0">
              <a:buNone/>
            </a:pPr>
            <a:r>
              <a:rPr lang="cs-CZ" dirty="0"/>
              <a:t>	</a:t>
            </a:r>
            <a:r>
              <a:rPr lang="cs-CZ" sz="4000" b="1" dirty="0" smtClean="0"/>
              <a:t>CITIUS  –  ALTIUS  –  FORTIUS</a:t>
            </a:r>
          </a:p>
          <a:p>
            <a:pPr marL="0" indent="0">
              <a:buNone/>
            </a:pPr>
            <a:endParaRPr lang="cs-CZ" b="1" dirty="0"/>
          </a:p>
          <a:p>
            <a:pPr marL="0" indent="0">
              <a:buNone/>
            </a:pPr>
            <a:r>
              <a:rPr lang="cs-CZ" b="1" dirty="0" smtClean="0"/>
              <a:t>	</a:t>
            </a:r>
            <a:r>
              <a:rPr lang="cs-CZ" sz="3600" b="1" dirty="0" smtClean="0"/>
              <a:t>FASTER       HIGHER      STRONGER</a:t>
            </a:r>
            <a:endParaRPr lang="cs-CZ" sz="3600" b="1" dirty="0"/>
          </a:p>
        </p:txBody>
      </p:sp>
    </p:spTree>
    <p:extLst>
      <p:ext uri="{BB962C8B-B14F-4D97-AF65-F5344CB8AC3E}">
        <p14:creationId xmlns:p14="http://schemas.microsoft.com/office/powerpoint/2010/main" val="3736988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 err="1" smtClean="0"/>
              <a:t>The</a:t>
            </a:r>
            <a:r>
              <a:rPr lang="cs-CZ" b="1" dirty="0" smtClean="0"/>
              <a:t> </a:t>
            </a:r>
            <a:r>
              <a:rPr lang="cs-CZ" b="1" dirty="0" err="1" smtClean="0"/>
              <a:t>Olympic</a:t>
            </a:r>
            <a:r>
              <a:rPr lang="cs-CZ" b="1" dirty="0" smtClean="0"/>
              <a:t> Flag</a:t>
            </a:r>
            <a:endParaRPr lang="cs-CZ" b="1" dirty="0"/>
          </a:p>
        </p:txBody>
      </p:sp>
      <p:sp>
        <p:nvSpPr>
          <p:cNvPr id="8" name="Zástupný symbol pro obsah 7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cs-CZ" dirty="0" smtClean="0"/>
              <a:t>In 1920 </a:t>
            </a:r>
            <a:r>
              <a:rPr lang="cs-CZ" dirty="0" err="1" smtClean="0"/>
              <a:t>it</a:t>
            </a:r>
            <a:r>
              <a:rPr lang="cs-CZ" dirty="0" smtClean="0"/>
              <a:t> </a:t>
            </a:r>
            <a:r>
              <a:rPr lang="cs-CZ" dirty="0" err="1" smtClean="0"/>
              <a:t>waved</a:t>
            </a:r>
            <a:r>
              <a:rPr lang="cs-CZ" dirty="0" smtClean="0"/>
              <a:t> </a:t>
            </a:r>
            <a:r>
              <a:rPr lang="cs-CZ" dirty="0" err="1" smtClean="0"/>
              <a:t>over</a:t>
            </a:r>
            <a:r>
              <a:rPr lang="cs-CZ" dirty="0" smtClean="0"/>
              <a:t> </a:t>
            </a:r>
            <a:r>
              <a:rPr lang="cs-CZ" dirty="0" err="1" smtClean="0"/>
              <a:t>the</a:t>
            </a:r>
            <a:r>
              <a:rPr lang="cs-CZ" dirty="0" smtClean="0"/>
              <a:t> </a:t>
            </a:r>
            <a:r>
              <a:rPr lang="cs-CZ" dirty="0" err="1" smtClean="0"/>
              <a:t>Olympic</a:t>
            </a:r>
            <a:r>
              <a:rPr lang="cs-CZ" dirty="0" smtClean="0"/>
              <a:t> Stadium </a:t>
            </a:r>
            <a:r>
              <a:rPr lang="cs-CZ" dirty="0" err="1" smtClean="0"/>
              <a:t>of</a:t>
            </a:r>
            <a:r>
              <a:rPr lang="cs-CZ" dirty="0" smtClean="0"/>
              <a:t> </a:t>
            </a:r>
            <a:r>
              <a:rPr lang="cs-CZ" dirty="0" err="1" smtClean="0"/>
              <a:t>Antwerp</a:t>
            </a:r>
            <a:r>
              <a:rPr lang="cs-CZ" dirty="0" smtClean="0"/>
              <a:t> </a:t>
            </a:r>
            <a:r>
              <a:rPr lang="cs-CZ" dirty="0" err="1" smtClean="0"/>
              <a:t>for</a:t>
            </a:r>
            <a:r>
              <a:rPr lang="cs-CZ" dirty="0" smtClean="0"/>
              <a:t> </a:t>
            </a:r>
            <a:r>
              <a:rPr lang="cs-CZ" dirty="0" err="1" smtClean="0"/>
              <a:t>the</a:t>
            </a:r>
            <a:r>
              <a:rPr lang="cs-CZ" dirty="0" smtClean="0"/>
              <a:t> </a:t>
            </a:r>
            <a:r>
              <a:rPr lang="cs-CZ" dirty="0" err="1" smtClean="0"/>
              <a:t>first</a:t>
            </a:r>
            <a:r>
              <a:rPr lang="cs-CZ" dirty="0" smtClean="0"/>
              <a:t> </a:t>
            </a:r>
            <a:r>
              <a:rPr lang="cs-CZ" dirty="0" err="1" smtClean="0"/>
              <a:t>time</a:t>
            </a:r>
            <a:r>
              <a:rPr lang="cs-CZ" dirty="0" smtClean="0"/>
              <a:t>.</a:t>
            </a:r>
          </a:p>
          <a:p>
            <a:r>
              <a:rPr lang="cs-CZ" b="1" dirty="0" err="1"/>
              <a:t>The</a:t>
            </a:r>
            <a:r>
              <a:rPr lang="cs-CZ" b="1" dirty="0"/>
              <a:t> </a:t>
            </a:r>
            <a:r>
              <a:rPr lang="cs-CZ" b="1" dirty="0" err="1"/>
              <a:t>Olympic</a:t>
            </a:r>
            <a:r>
              <a:rPr lang="cs-CZ" b="1" dirty="0"/>
              <a:t> flag ... has a </a:t>
            </a:r>
            <a:r>
              <a:rPr lang="cs-CZ" b="1" dirty="0" err="1"/>
              <a:t>white</a:t>
            </a:r>
            <a:r>
              <a:rPr lang="cs-CZ" b="1" dirty="0"/>
              <a:t> background, </a:t>
            </a:r>
            <a:r>
              <a:rPr lang="cs-CZ" b="1" dirty="0" err="1"/>
              <a:t>with</a:t>
            </a:r>
            <a:r>
              <a:rPr lang="cs-CZ" b="1" dirty="0"/>
              <a:t> </a:t>
            </a:r>
            <a:r>
              <a:rPr lang="cs-CZ" b="1" dirty="0" err="1"/>
              <a:t>five</a:t>
            </a:r>
            <a:r>
              <a:rPr lang="cs-CZ" b="1" dirty="0"/>
              <a:t> </a:t>
            </a:r>
            <a:r>
              <a:rPr lang="cs-CZ" b="1" dirty="0" err="1"/>
              <a:t>interlaced</a:t>
            </a:r>
            <a:r>
              <a:rPr lang="cs-CZ" b="1" dirty="0"/>
              <a:t> </a:t>
            </a:r>
            <a:r>
              <a:rPr lang="cs-CZ" b="1" dirty="0" err="1"/>
              <a:t>rings</a:t>
            </a:r>
            <a:r>
              <a:rPr lang="cs-CZ" b="1" dirty="0"/>
              <a:t> in </a:t>
            </a:r>
            <a:r>
              <a:rPr lang="cs-CZ" b="1" dirty="0" err="1"/>
              <a:t>the</a:t>
            </a:r>
            <a:r>
              <a:rPr lang="cs-CZ" b="1" dirty="0"/>
              <a:t> centre: blue, </a:t>
            </a:r>
            <a:r>
              <a:rPr lang="cs-CZ" b="1" dirty="0" err="1"/>
              <a:t>yellow</a:t>
            </a:r>
            <a:r>
              <a:rPr lang="cs-CZ" b="1" dirty="0"/>
              <a:t>, </a:t>
            </a:r>
            <a:r>
              <a:rPr lang="cs-CZ" b="1" dirty="0" err="1"/>
              <a:t>black</a:t>
            </a:r>
            <a:r>
              <a:rPr lang="cs-CZ" b="1" dirty="0"/>
              <a:t>, green and </a:t>
            </a:r>
            <a:r>
              <a:rPr lang="cs-CZ" b="1" dirty="0" err="1"/>
              <a:t>red</a:t>
            </a:r>
            <a:r>
              <a:rPr lang="cs-CZ" b="1" dirty="0"/>
              <a:t> </a:t>
            </a:r>
            <a:r>
              <a:rPr lang="cs-CZ" dirty="0"/>
              <a:t>... </a:t>
            </a:r>
            <a:r>
              <a:rPr lang="cs-CZ" dirty="0" err="1"/>
              <a:t>This</a:t>
            </a:r>
            <a:r>
              <a:rPr lang="cs-CZ" dirty="0"/>
              <a:t> design </a:t>
            </a:r>
            <a:r>
              <a:rPr lang="cs-CZ" dirty="0" err="1"/>
              <a:t>is</a:t>
            </a:r>
            <a:r>
              <a:rPr lang="cs-CZ" dirty="0"/>
              <a:t> </a:t>
            </a:r>
            <a:r>
              <a:rPr lang="cs-CZ" dirty="0" err="1"/>
              <a:t>symbolic</a:t>
            </a:r>
            <a:r>
              <a:rPr lang="cs-CZ" dirty="0"/>
              <a:t> ; </a:t>
            </a:r>
            <a:r>
              <a:rPr lang="cs-CZ" dirty="0" err="1"/>
              <a:t>it</a:t>
            </a:r>
            <a:r>
              <a:rPr lang="cs-CZ" dirty="0"/>
              <a:t> </a:t>
            </a:r>
            <a:r>
              <a:rPr lang="cs-CZ" dirty="0" err="1"/>
              <a:t>represents</a:t>
            </a:r>
            <a:r>
              <a:rPr lang="cs-CZ" dirty="0"/>
              <a:t> </a:t>
            </a:r>
            <a:r>
              <a:rPr lang="cs-CZ" dirty="0" err="1"/>
              <a:t>the</a:t>
            </a:r>
            <a:r>
              <a:rPr lang="cs-CZ" dirty="0"/>
              <a:t> </a:t>
            </a:r>
            <a:r>
              <a:rPr lang="cs-CZ" dirty="0" err="1"/>
              <a:t>five</a:t>
            </a:r>
            <a:r>
              <a:rPr lang="cs-CZ" dirty="0"/>
              <a:t> </a:t>
            </a:r>
            <a:r>
              <a:rPr lang="cs-CZ" dirty="0" err="1"/>
              <a:t>inhabited</a:t>
            </a:r>
            <a:r>
              <a:rPr lang="cs-CZ" dirty="0"/>
              <a:t> </a:t>
            </a:r>
            <a:r>
              <a:rPr lang="cs-CZ" u="sng" dirty="0" err="1">
                <a:hlinkClick r:id="rId2" tooltip="Continents"/>
              </a:rPr>
              <a:t>continents</a:t>
            </a:r>
            <a:r>
              <a:rPr lang="cs-CZ" dirty="0"/>
              <a:t> </a:t>
            </a:r>
            <a:r>
              <a:rPr lang="cs-CZ" dirty="0" err="1"/>
              <a:t>of</a:t>
            </a:r>
            <a:r>
              <a:rPr lang="cs-CZ" dirty="0"/>
              <a:t> </a:t>
            </a:r>
            <a:r>
              <a:rPr lang="cs-CZ" dirty="0" err="1"/>
              <a:t>the</a:t>
            </a:r>
            <a:r>
              <a:rPr lang="cs-CZ" dirty="0"/>
              <a:t> </a:t>
            </a:r>
            <a:r>
              <a:rPr lang="cs-CZ" dirty="0" err="1"/>
              <a:t>world</a:t>
            </a:r>
            <a:r>
              <a:rPr lang="cs-CZ" dirty="0"/>
              <a:t>, </a:t>
            </a:r>
            <a:r>
              <a:rPr lang="cs-CZ" dirty="0" err="1"/>
              <a:t>united</a:t>
            </a:r>
            <a:r>
              <a:rPr lang="cs-CZ" dirty="0"/>
              <a:t> by </a:t>
            </a:r>
            <a:r>
              <a:rPr lang="cs-CZ" dirty="0" err="1"/>
              <a:t>Olympism</a:t>
            </a:r>
            <a:r>
              <a:rPr lang="cs-CZ" dirty="0"/>
              <a:t>, </a:t>
            </a:r>
            <a:r>
              <a:rPr lang="cs-CZ" dirty="0" err="1"/>
              <a:t>while</a:t>
            </a:r>
            <a:r>
              <a:rPr lang="cs-CZ" dirty="0"/>
              <a:t> </a:t>
            </a:r>
            <a:r>
              <a:rPr lang="cs-CZ" dirty="0" err="1"/>
              <a:t>the</a:t>
            </a:r>
            <a:r>
              <a:rPr lang="cs-CZ" dirty="0"/>
              <a:t> </a:t>
            </a:r>
            <a:r>
              <a:rPr lang="cs-CZ" dirty="0" err="1"/>
              <a:t>six</a:t>
            </a:r>
            <a:r>
              <a:rPr lang="cs-CZ" dirty="0"/>
              <a:t> </a:t>
            </a:r>
            <a:r>
              <a:rPr lang="cs-CZ" dirty="0" err="1"/>
              <a:t>colors</a:t>
            </a:r>
            <a:r>
              <a:rPr lang="cs-CZ" dirty="0"/>
              <a:t> are </a:t>
            </a:r>
            <a:r>
              <a:rPr lang="cs-CZ" dirty="0" err="1"/>
              <a:t>those</a:t>
            </a:r>
            <a:r>
              <a:rPr lang="cs-CZ" dirty="0"/>
              <a:t> </a:t>
            </a:r>
            <a:r>
              <a:rPr lang="cs-CZ" dirty="0" err="1"/>
              <a:t>that</a:t>
            </a:r>
            <a:r>
              <a:rPr lang="cs-CZ" dirty="0"/>
              <a:t> </a:t>
            </a:r>
            <a:r>
              <a:rPr lang="cs-CZ" dirty="0" err="1"/>
              <a:t>appear</a:t>
            </a:r>
            <a:r>
              <a:rPr lang="cs-CZ" dirty="0"/>
              <a:t> on </a:t>
            </a:r>
            <a:r>
              <a:rPr lang="cs-CZ" dirty="0" err="1"/>
              <a:t>all</a:t>
            </a:r>
            <a:r>
              <a:rPr lang="cs-CZ" dirty="0"/>
              <a:t> </a:t>
            </a:r>
            <a:r>
              <a:rPr lang="cs-CZ" dirty="0" err="1"/>
              <a:t>the</a:t>
            </a:r>
            <a:r>
              <a:rPr lang="cs-CZ" dirty="0"/>
              <a:t> </a:t>
            </a:r>
            <a:r>
              <a:rPr lang="cs-CZ" dirty="0" err="1"/>
              <a:t>national</a:t>
            </a:r>
            <a:r>
              <a:rPr lang="cs-CZ" dirty="0"/>
              <a:t> </a:t>
            </a:r>
            <a:r>
              <a:rPr lang="cs-CZ" dirty="0" err="1"/>
              <a:t>flags</a:t>
            </a:r>
            <a:r>
              <a:rPr lang="cs-CZ" dirty="0"/>
              <a:t> </a:t>
            </a:r>
            <a:r>
              <a:rPr lang="cs-CZ" dirty="0" err="1"/>
              <a:t>of</a:t>
            </a:r>
            <a:r>
              <a:rPr lang="cs-CZ" dirty="0"/>
              <a:t> </a:t>
            </a:r>
            <a:r>
              <a:rPr lang="cs-CZ" dirty="0" err="1"/>
              <a:t>the</a:t>
            </a:r>
            <a:r>
              <a:rPr lang="cs-CZ" dirty="0"/>
              <a:t> </a:t>
            </a:r>
            <a:r>
              <a:rPr lang="cs-CZ" dirty="0" err="1"/>
              <a:t>world</a:t>
            </a:r>
            <a:r>
              <a:rPr lang="cs-CZ" dirty="0"/>
              <a:t> </a:t>
            </a:r>
            <a:r>
              <a:rPr lang="cs-CZ" dirty="0" err="1"/>
              <a:t>at</a:t>
            </a:r>
            <a:r>
              <a:rPr lang="cs-CZ" dirty="0"/>
              <a:t> </a:t>
            </a:r>
            <a:r>
              <a:rPr lang="cs-CZ" dirty="0" err="1"/>
              <a:t>the</a:t>
            </a:r>
            <a:r>
              <a:rPr lang="cs-CZ" dirty="0"/>
              <a:t> </a:t>
            </a:r>
            <a:r>
              <a:rPr lang="cs-CZ" dirty="0" err="1"/>
              <a:t>present</a:t>
            </a:r>
            <a:r>
              <a:rPr lang="cs-CZ" dirty="0"/>
              <a:t> </a:t>
            </a:r>
            <a:r>
              <a:rPr lang="cs-CZ" dirty="0" err="1"/>
              <a:t>time</a:t>
            </a:r>
            <a:r>
              <a:rPr lang="cs-CZ" dirty="0"/>
              <a:t>.</a:t>
            </a:r>
          </a:p>
          <a:p>
            <a:pPr marL="0" indent="0">
              <a:buNone/>
            </a:pPr>
            <a:r>
              <a:rPr lang="cs-CZ" dirty="0" smtClean="0"/>
              <a:t>                                           </a:t>
            </a:r>
            <a:r>
              <a:rPr lang="cs-CZ" dirty="0" err="1" smtClean="0"/>
              <a:t>Pierre</a:t>
            </a:r>
            <a:r>
              <a:rPr lang="cs-CZ" dirty="0" smtClean="0"/>
              <a:t> </a:t>
            </a:r>
            <a:r>
              <a:rPr lang="cs-CZ" dirty="0"/>
              <a:t>de </a:t>
            </a:r>
            <a:r>
              <a:rPr lang="cs-CZ" dirty="0" err="1"/>
              <a:t>Coubertin</a:t>
            </a:r>
            <a:r>
              <a:rPr lang="cs-CZ" dirty="0"/>
              <a:t> (1931</a:t>
            </a:r>
            <a:r>
              <a:rPr lang="cs-CZ" dirty="0" smtClean="0"/>
              <a:t>)</a:t>
            </a:r>
            <a:endParaRPr lang="cs-CZ" dirty="0"/>
          </a:p>
          <a:p>
            <a:endParaRPr lang="cs-CZ" dirty="0" smtClean="0"/>
          </a:p>
          <a:p>
            <a:pPr marL="1828800" lvl="4" indent="0">
              <a:buNone/>
            </a:pPr>
            <a:endParaRPr lang="cs-CZ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498488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 smtClean="0"/>
              <a:t>A </a:t>
            </a:r>
            <a:r>
              <a:rPr lang="cs-CZ" b="1" dirty="0" err="1" smtClean="0"/>
              <a:t>truely</a:t>
            </a:r>
            <a:r>
              <a:rPr lang="cs-CZ" b="1" dirty="0" smtClean="0"/>
              <a:t> </a:t>
            </a:r>
            <a:r>
              <a:rPr lang="cs-CZ" b="1" dirty="0" err="1" smtClean="0"/>
              <a:t>international</a:t>
            </a:r>
            <a:r>
              <a:rPr lang="cs-CZ" b="1" dirty="0" smtClean="0"/>
              <a:t> </a:t>
            </a:r>
            <a:r>
              <a:rPr lang="cs-CZ" b="1" dirty="0" err="1" smtClean="0"/>
              <a:t>emblem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 dirty="0"/>
          </a:p>
        </p:txBody>
      </p:sp>
      <p:pic>
        <p:nvPicPr>
          <p:cNvPr id="3074" name="Picture 2" descr="E:\678px-Olympic-flag-Victoria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1772817"/>
            <a:ext cx="5451827" cy="4176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40706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 err="1" smtClean="0"/>
              <a:t>Pierre</a:t>
            </a:r>
            <a:r>
              <a:rPr lang="cs-CZ" b="1" dirty="0" smtClean="0"/>
              <a:t> de </a:t>
            </a:r>
            <a:r>
              <a:rPr lang="cs-CZ" b="1" dirty="0" err="1" smtClean="0"/>
              <a:t>Coubertin</a:t>
            </a:r>
            <a:r>
              <a:rPr lang="cs-CZ" b="1" dirty="0" smtClean="0"/>
              <a:t> </a:t>
            </a:r>
            <a:r>
              <a:rPr lang="cs-CZ" b="1" dirty="0" err="1" smtClean="0"/>
              <a:t>Quotes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cs-CZ" dirty="0" smtClean="0"/>
              <a:t>In </a:t>
            </a:r>
            <a:r>
              <a:rPr lang="cs-CZ" dirty="0" err="1" smtClean="0"/>
              <a:t>the</a:t>
            </a:r>
            <a:r>
              <a:rPr lang="cs-CZ" dirty="0" smtClean="0"/>
              <a:t> </a:t>
            </a:r>
            <a:r>
              <a:rPr lang="cs-CZ" dirty="0" err="1" smtClean="0"/>
              <a:t>Olympic</a:t>
            </a:r>
            <a:r>
              <a:rPr lang="cs-CZ" dirty="0" smtClean="0"/>
              <a:t> </a:t>
            </a:r>
            <a:r>
              <a:rPr lang="cs-CZ" dirty="0" err="1" smtClean="0"/>
              <a:t>Oath</a:t>
            </a:r>
            <a:r>
              <a:rPr lang="cs-CZ" dirty="0" smtClean="0"/>
              <a:t>, I </a:t>
            </a:r>
            <a:r>
              <a:rPr lang="cs-CZ" dirty="0" err="1" smtClean="0"/>
              <a:t>ask</a:t>
            </a:r>
            <a:r>
              <a:rPr lang="cs-CZ" dirty="0" smtClean="0"/>
              <a:t> </a:t>
            </a:r>
            <a:r>
              <a:rPr lang="cs-CZ" dirty="0" err="1" smtClean="0"/>
              <a:t>for</a:t>
            </a:r>
            <a:r>
              <a:rPr lang="cs-CZ" dirty="0" smtClean="0"/>
              <a:t> </a:t>
            </a:r>
            <a:r>
              <a:rPr lang="cs-CZ" dirty="0" err="1" smtClean="0"/>
              <a:t>only</a:t>
            </a:r>
            <a:r>
              <a:rPr lang="cs-CZ" dirty="0" smtClean="0"/>
              <a:t> </a:t>
            </a:r>
            <a:r>
              <a:rPr lang="cs-CZ" dirty="0" err="1" smtClean="0"/>
              <a:t>one</a:t>
            </a:r>
            <a:r>
              <a:rPr lang="cs-CZ" dirty="0" smtClean="0"/>
              <a:t> </a:t>
            </a:r>
            <a:r>
              <a:rPr lang="cs-CZ" dirty="0" err="1" smtClean="0"/>
              <a:t>thing</a:t>
            </a:r>
            <a:r>
              <a:rPr lang="cs-CZ" dirty="0" smtClean="0"/>
              <a:t> : </a:t>
            </a:r>
            <a:r>
              <a:rPr lang="cs-CZ" dirty="0" err="1" smtClean="0"/>
              <a:t>sporting</a:t>
            </a:r>
            <a:r>
              <a:rPr lang="cs-CZ" dirty="0" smtClean="0"/>
              <a:t> </a:t>
            </a:r>
            <a:r>
              <a:rPr lang="cs-CZ" dirty="0" err="1" smtClean="0"/>
              <a:t>loyalty</a:t>
            </a:r>
            <a:r>
              <a:rPr lang="cs-CZ" dirty="0" smtClean="0"/>
              <a:t>.</a:t>
            </a:r>
          </a:p>
          <a:p>
            <a:r>
              <a:rPr lang="cs-CZ" dirty="0" err="1" smtClean="0"/>
              <a:t>The</a:t>
            </a:r>
            <a:r>
              <a:rPr lang="cs-CZ" dirty="0" smtClean="0"/>
              <a:t> </a:t>
            </a:r>
            <a:r>
              <a:rPr lang="cs-CZ" dirty="0" err="1" smtClean="0"/>
              <a:t>important</a:t>
            </a:r>
            <a:r>
              <a:rPr lang="cs-CZ" dirty="0" smtClean="0"/>
              <a:t> </a:t>
            </a:r>
            <a:r>
              <a:rPr lang="cs-CZ" dirty="0" err="1" smtClean="0"/>
              <a:t>thing</a:t>
            </a:r>
            <a:r>
              <a:rPr lang="cs-CZ" dirty="0" smtClean="0"/>
              <a:t> in </a:t>
            </a:r>
            <a:r>
              <a:rPr lang="cs-CZ" dirty="0" err="1" smtClean="0"/>
              <a:t>life</a:t>
            </a:r>
            <a:r>
              <a:rPr lang="cs-CZ" dirty="0" smtClean="0"/>
              <a:t> </a:t>
            </a:r>
            <a:r>
              <a:rPr lang="cs-CZ" dirty="0" err="1" smtClean="0"/>
              <a:t>is</a:t>
            </a:r>
            <a:r>
              <a:rPr lang="cs-CZ" dirty="0" smtClean="0"/>
              <a:t> not to </a:t>
            </a:r>
            <a:r>
              <a:rPr lang="cs-CZ" dirty="0" err="1" smtClean="0"/>
              <a:t>triumph</a:t>
            </a:r>
            <a:r>
              <a:rPr lang="cs-CZ" dirty="0" smtClean="0"/>
              <a:t> but to </a:t>
            </a:r>
            <a:r>
              <a:rPr lang="cs-CZ" dirty="0" err="1" smtClean="0"/>
              <a:t>compete</a:t>
            </a:r>
            <a:r>
              <a:rPr lang="cs-CZ" dirty="0" smtClean="0"/>
              <a:t>.</a:t>
            </a:r>
          </a:p>
          <a:p>
            <a:r>
              <a:rPr lang="cs-CZ" dirty="0" err="1" smtClean="0"/>
              <a:t>Olympism</a:t>
            </a:r>
            <a:r>
              <a:rPr lang="cs-CZ" dirty="0" smtClean="0"/>
              <a:t>…</a:t>
            </a:r>
            <a:r>
              <a:rPr lang="cs-CZ" dirty="0" err="1" smtClean="0"/>
              <a:t>exalting</a:t>
            </a:r>
            <a:r>
              <a:rPr lang="cs-CZ" dirty="0" smtClean="0"/>
              <a:t> and </a:t>
            </a:r>
            <a:r>
              <a:rPr lang="cs-CZ" dirty="0" err="1" smtClean="0"/>
              <a:t>combining</a:t>
            </a:r>
            <a:r>
              <a:rPr lang="cs-CZ" dirty="0" smtClean="0"/>
              <a:t> in a </a:t>
            </a:r>
            <a:r>
              <a:rPr lang="cs-CZ" dirty="0" err="1" smtClean="0"/>
              <a:t>balanced</a:t>
            </a:r>
            <a:r>
              <a:rPr lang="cs-CZ" dirty="0" smtClean="0"/>
              <a:t> </a:t>
            </a:r>
            <a:r>
              <a:rPr lang="cs-CZ" dirty="0" err="1" smtClean="0"/>
              <a:t>whole</a:t>
            </a:r>
            <a:r>
              <a:rPr lang="cs-CZ" dirty="0" smtClean="0"/>
              <a:t> </a:t>
            </a:r>
            <a:r>
              <a:rPr lang="cs-CZ" dirty="0" err="1" smtClean="0"/>
              <a:t>the</a:t>
            </a:r>
            <a:r>
              <a:rPr lang="cs-CZ" dirty="0" smtClean="0"/>
              <a:t> </a:t>
            </a:r>
            <a:r>
              <a:rPr lang="cs-CZ" dirty="0" err="1" smtClean="0"/>
              <a:t>qualities</a:t>
            </a:r>
            <a:r>
              <a:rPr lang="cs-CZ" dirty="0" smtClean="0"/>
              <a:t> </a:t>
            </a:r>
            <a:r>
              <a:rPr lang="cs-CZ" dirty="0" err="1" smtClean="0"/>
              <a:t>of</a:t>
            </a:r>
            <a:r>
              <a:rPr lang="cs-CZ" dirty="0" smtClean="0"/>
              <a:t> body, mind and </a:t>
            </a:r>
            <a:r>
              <a:rPr lang="cs-CZ" dirty="0" err="1" smtClean="0"/>
              <a:t>will</a:t>
            </a:r>
            <a:r>
              <a:rPr lang="cs-CZ" dirty="0" smtClean="0"/>
              <a:t>.</a:t>
            </a:r>
          </a:p>
          <a:p>
            <a:r>
              <a:rPr lang="cs-CZ" dirty="0" err="1" smtClean="0"/>
              <a:t>Racial</a:t>
            </a:r>
            <a:r>
              <a:rPr lang="cs-CZ" dirty="0" smtClean="0"/>
              <a:t> </a:t>
            </a:r>
            <a:r>
              <a:rPr lang="cs-CZ" dirty="0" err="1" smtClean="0"/>
              <a:t>distinctions</a:t>
            </a:r>
            <a:r>
              <a:rPr lang="cs-CZ" dirty="0" smtClean="0"/>
              <a:t> </a:t>
            </a:r>
            <a:r>
              <a:rPr lang="cs-CZ" dirty="0" err="1" smtClean="0"/>
              <a:t>should</a:t>
            </a:r>
            <a:r>
              <a:rPr lang="cs-CZ" dirty="0" smtClean="0"/>
              <a:t> not play a role in sport.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933246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168</TotalTime>
  <Words>624</Words>
  <Application>Microsoft Office PowerPoint</Application>
  <PresentationFormat>Předvádění na obrazovce (4:3)</PresentationFormat>
  <Paragraphs>82</Paragraphs>
  <Slides>12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12</vt:i4>
      </vt:variant>
    </vt:vector>
  </HeadingPairs>
  <TitlesOfParts>
    <vt:vector size="13" baseType="lpstr">
      <vt:lpstr>Motiv systému Office</vt:lpstr>
      <vt:lpstr>Prezentace aplikace PowerPoint</vt:lpstr>
      <vt:lpstr>Pierre de Coubertin</vt:lpstr>
      <vt:lpstr>Birth of vocation</vt:lpstr>
      <vt:lpstr>Sport for moral energy</vt:lpstr>
      <vt:lpstr>Revival of the Olympic Games</vt:lpstr>
      <vt:lpstr> The  official motto     of the Olympic Movement</vt:lpstr>
      <vt:lpstr>The Olympic Flag</vt:lpstr>
      <vt:lpstr>A truely international emblem</vt:lpstr>
      <vt:lpstr>Pierre de Coubertin Quotes</vt:lpstr>
      <vt:lpstr>The unfinished symphony</vt:lpstr>
      <vt:lpstr>More interesting facts</vt:lpstr>
      <vt:lpstr>Prezentace aplikace PowerPoint</vt:lpstr>
    </vt:vector>
  </TitlesOfParts>
  <Company>GPdC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Pierre de Coubertin</dc:title>
  <dc:creator>doma</dc:creator>
  <cp:lastModifiedBy>hchotovinska</cp:lastModifiedBy>
  <cp:revision>20</cp:revision>
  <dcterms:created xsi:type="dcterms:W3CDTF">2013-11-12T18:28:51Z</dcterms:created>
  <dcterms:modified xsi:type="dcterms:W3CDTF">2014-05-14T15:13:53Z</dcterms:modified>
</cp:coreProperties>
</file>