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6" r:id="rId4"/>
    <p:sldId id="263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5210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409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5680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2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5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7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8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0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1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C05DB-E69C-4432-A328-949440079D4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8A5FB-1B59-4790-BB03-E4369051840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85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7980D-7303-444F-AE4B-C598946F5D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7C5AD-22CC-4A71-ADD4-32597061329F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58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14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2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3442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5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5737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6885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03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18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17C10-7AED-4630-861D-8EDD2F7FEFF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28EAD-9834-4EDC-8856-1A606E554D17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833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2" y="1600203"/>
            <a:ext cx="4038600" cy="452596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611B3-5704-43E7-B310-8E356D3E592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E316C-C442-4EB7-8C4B-10EEBA3EE5E5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074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76" indent="0">
              <a:buNone/>
              <a:defRPr sz="1800" b="1"/>
            </a:lvl2pPr>
            <a:lvl3pPr marL="822952" indent="0">
              <a:buNone/>
              <a:defRPr sz="1600" b="1"/>
            </a:lvl3pPr>
            <a:lvl4pPr marL="1234427" indent="0">
              <a:buNone/>
              <a:defRPr sz="1400" b="1"/>
            </a:lvl4pPr>
            <a:lvl5pPr marL="1645904" indent="0">
              <a:buNone/>
              <a:defRPr sz="1400" b="1"/>
            </a:lvl5pPr>
            <a:lvl6pPr marL="2057379" indent="0">
              <a:buNone/>
              <a:defRPr sz="1400" b="1"/>
            </a:lvl6pPr>
            <a:lvl7pPr marL="2468856" indent="0">
              <a:buNone/>
              <a:defRPr sz="1400" b="1"/>
            </a:lvl7pPr>
            <a:lvl8pPr marL="2880331" indent="0">
              <a:buNone/>
              <a:defRPr sz="1400" b="1"/>
            </a:lvl8pPr>
            <a:lvl9pPr marL="3291807" indent="0">
              <a:buNone/>
              <a:defRPr sz="14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BCF3-A0F7-4620-BF8B-FB1938D1C196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B1399-1CC7-482F-8647-E94541CC821E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971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E6CBF-2C4D-4408-A280-7F47D76F736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6C940-9859-4B50-A10A-5E5F5C049B92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85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52637-34D9-420F-8D43-331023CAB71C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A6B43-FB7A-4E3E-80AD-F558FA4A3C1B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72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2" y="273052"/>
            <a:ext cx="3008313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2528A-D660-4037-92C3-3370F0EDA5AE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1FE9-E533-47F4-982F-8881ADDA1C64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77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7489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900"/>
            </a:lvl1pPr>
            <a:lvl2pPr marL="411476" indent="0">
              <a:buNone/>
              <a:defRPr sz="2500"/>
            </a:lvl2pPr>
            <a:lvl3pPr marL="822952" indent="0">
              <a:buNone/>
              <a:defRPr sz="2200"/>
            </a:lvl3pPr>
            <a:lvl4pPr marL="1234427" indent="0">
              <a:buNone/>
              <a:defRPr sz="1800"/>
            </a:lvl4pPr>
            <a:lvl5pPr marL="1645904" indent="0">
              <a:buNone/>
              <a:defRPr sz="1800"/>
            </a:lvl5pPr>
            <a:lvl6pPr marL="2057379" indent="0">
              <a:buNone/>
              <a:defRPr sz="1800"/>
            </a:lvl6pPr>
            <a:lvl7pPr marL="2468856" indent="0">
              <a:buNone/>
              <a:defRPr sz="1800"/>
            </a:lvl7pPr>
            <a:lvl8pPr marL="2880331" indent="0">
              <a:buNone/>
              <a:defRPr sz="1800"/>
            </a:lvl8pPr>
            <a:lvl9pPr marL="3291807" indent="0">
              <a:buNone/>
              <a:defRPr sz="18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300"/>
            </a:lvl1pPr>
            <a:lvl2pPr marL="411476" indent="0">
              <a:buNone/>
              <a:defRPr sz="1100"/>
            </a:lvl2pPr>
            <a:lvl3pPr marL="822952" indent="0">
              <a:buNone/>
              <a:defRPr sz="900"/>
            </a:lvl3pPr>
            <a:lvl4pPr marL="1234427" indent="0">
              <a:buNone/>
              <a:defRPr sz="800"/>
            </a:lvl4pPr>
            <a:lvl5pPr marL="1645904" indent="0">
              <a:buNone/>
              <a:defRPr sz="800"/>
            </a:lvl5pPr>
            <a:lvl6pPr marL="2057379" indent="0">
              <a:buNone/>
              <a:defRPr sz="800"/>
            </a:lvl6pPr>
            <a:lvl7pPr marL="2468856" indent="0">
              <a:buNone/>
              <a:defRPr sz="800"/>
            </a:lvl7pPr>
            <a:lvl8pPr marL="2880331" indent="0">
              <a:buNone/>
              <a:defRPr sz="800"/>
            </a:lvl8pPr>
            <a:lvl9pPr marL="3291807" indent="0">
              <a:buNone/>
              <a:defRPr sz="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43DC-1798-45DE-85D5-0A0908BB50BD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6599-9C9E-45D4-B544-F941E5894526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06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06046-9B01-4C0D-B18D-DABDBA34F893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4103-8786-4675-BA3F-8391C4848580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70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2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20046-AB1B-4764-A954-A0A015582830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04636-A8BF-4780-8E0F-FF557EEAA2C1}" type="slidenum">
              <a:rPr lang="cs-CZ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3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19" rIns="45719" bIns="45719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78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196" indent="0" algn="ctr">
              <a:buNone/>
            </a:lvl2pPr>
            <a:lvl3pPr marL="914391" indent="0" algn="ctr">
              <a:buNone/>
            </a:lvl3pPr>
            <a:lvl4pPr marL="1371587" indent="0" algn="ctr">
              <a:buNone/>
            </a:lvl4pPr>
            <a:lvl5pPr marL="1828782" indent="0" algn="ctr">
              <a:buNone/>
            </a:lvl5pPr>
            <a:lvl6pPr marL="2285978" indent="0" algn="ctr">
              <a:buNone/>
            </a:lvl6pPr>
            <a:lvl7pPr marL="2743173" indent="0" algn="ctr">
              <a:buNone/>
            </a:lvl7pPr>
            <a:lvl8pPr marL="3200368" indent="0" algn="ctr">
              <a:buNone/>
            </a:lvl8pPr>
            <a:lvl9pPr marL="3657563" indent="0" algn="ctr">
              <a:buNone/>
            </a:lvl9pPr>
            <a:extLst/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947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6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39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1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19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39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2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58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1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1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647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4782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656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38061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39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3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2523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1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39"/>
          <a:lstStyle>
            <a:lvl1pPr marL="45719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Kliknutím na ikonu přidáte obrázek.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61155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5509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91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30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14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2841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>
              <a:solidFill>
                <a:srgbClr val="43434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CCD4545-10BB-45CA-8921-5564A2E3A39C}" type="slidenum">
              <a:rPr lang="cs-CZ" smtClean="0">
                <a:solidFill>
                  <a:srgbClr val="434342"/>
                </a:solidFill>
              </a:rPr>
              <a:pPr/>
              <a:t>‹#›</a:t>
            </a:fld>
            <a:endParaRPr lang="cs-CZ">
              <a:solidFill>
                <a:srgbClr val="4343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4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316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78A90C-0FB7-47DC-8774-FF026DAEB50E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CCD4545-10BB-45CA-8921-5564A2E3A39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122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295" tIns="41148" rIns="82295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509"/>
            <a:ext cx="2133124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391">
              <a:defRPr/>
            </a:pPr>
            <a:fld id="{72D64BC6-DFC4-4306-BFBA-33C3C9DCA965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 defTabSz="914391">
                <a:defRPr/>
              </a:pPr>
              <a:t>14.5.2014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677" y="6356509"/>
            <a:ext cx="2894648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391">
              <a:defRPr/>
            </a:pPr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678" y="6356509"/>
            <a:ext cx="2133123" cy="364331"/>
          </a:xfrm>
          <a:prstGeom prst="rect">
            <a:avLst/>
          </a:prstGeom>
        </p:spPr>
        <p:txBody>
          <a:bodyPr vert="horz" lIns="82295" tIns="41148" rIns="82295" bIns="4114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defTabSz="914391">
              <a:defRPr/>
            </a:pPr>
            <a:fld id="{68495F96-F517-46C0-A5B7-131341F9AE6C}" type="slidenum">
              <a:rPr lang="cs-CZ">
                <a:solidFill>
                  <a:prstClr val="black">
                    <a:tint val="75000"/>
                  </a:prstClr>
                </a:solidFill>
              </a:rPr>
              <a:pPr defTabSz="914391">
                <a:defRPr/>
              </a:pPr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7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5pPr>
      <a:lvl6pPr marL="411476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6pPr>
      <a:lvl7pPr marL="822952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7pPr>
      <a:lvl8pPr marL="1234427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8pPr>
      <a:lvl9pPr marL="1645904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alibri" pitchFamily="34" charset="0"/>
        </a:defRPr>
      </a:lvl9pPr>
    </p:titleStyle>
    <p:bodyStyle>
      <a:lvl1pPr marL="308607" indent="-30860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8649" indent="-257172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690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66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41" indent="-20573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18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74593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86069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45" indent="-205738" algn="l" defTabSz="822952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7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52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2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04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79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56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31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07" algn="l" defTabSz="8229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1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>
            <a:extLst/>
          </a:lstStyle>
          <a:p>
            <a:pPr algn="ctr" defTabSz="914391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lIns="91439" tIns="45719" rIns="91439" bIns="45719" anchor="b">
            <a:normAutofit/>
          </a:bodyPr>
          <a:lstStyle>
            <a:extLst/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78" tIns="91439" rIns="91439" bIns="45719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defTabSz="914391"/>
            <a:fld id="{E4A4C34F-C2C2-4FA5-8879-3A55A71372A6}" type="datetimeFigureOut">
              <a:rPr lang="cs-CZ" smtClean="0">
                <a:solidFill>
                  <a:srgbClr val="E3DED1">
                    <a:shade val="50000"/>
                  </a:srgbClr>
                </a:solidFill>
              </a:rPr>
              <a:pPr defTabSz="914391"/>
              <a:t>14.5.2014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defTabSz="914391"/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lIns="91439" tIns="45719" rIns="91439" bIns="45719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defTabSz="914391"/>
            <a:fld id="{019AA1B6-44C1-4FB5-A427-746B43F3E477}" type="slidenum">
              <a:rPr lang="cs-CZ" smtClean="0">
                <a:solidFill>
                  <a:srgbClr val="E3DED1">
                    <a:shade val="50000"/>
                  </a:srgbClr>
                </a:solidFill>
              </a:rPr>
              <a:pPr defTabSz="914391"/>
              <a:t>‹#›</a:t>
            </a:fld>
            <a:endParaRPr lang="cs-CZ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47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3" indent="-265173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35" indent="-201166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76" indent="-182878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18" indent="-182878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47" indent="-182878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57" indent="-182878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67" indent="-182878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21" indent="-182878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18" indent="-182878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worldservice/learningenglish/business/getthatjob/unit1jobsearch/page1.s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1ucmfPOBV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2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     Projekt</a:t>
            </a:r>
            <a:r>
              <a:rPr lang="cs-CZ" sz="11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Inovace vybavení   Registrační </a:t>
            </a:r>
            <a:r>
              <a:rPr 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2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2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2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algn="ctr"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prstClr val="black"/>
                </a:solidFill>
                <a:latin typeface="Arial - 16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900" b="1" dirty="0">
                <a:solidFill>
                  <a:prstClr val="black"/>
                </a:solidFill>
                <a:latin typeface="Arial - 16"/>
                <a:cs typeface="Arial" pitchFamily="34" charset="0"/>
              </a:rPr>
              <a:t>Jakékoliv další používání podléhá autorskému </a:t>
            </a:r>
            <a:r>
              <a:rPr lang="cs-CZ" sz="900" b="1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zákonu.</a:t>
            </a:r>
            <a:endParaRPr lang="cs-CZ" sz="900" b="1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2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1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2120" y="1908813"/>
            <a:ext cx="1641782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</a:t>
            </a: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anglický jazyk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2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2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3"/>
            <a:ext cx="219279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DUM: 01</a:t>
            </a:r>
            <a:endParaRPr lang="cs-CZ" sz="1100" dirty="0">
              <a:solidFill>
                <a:srgbClr val="00B05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2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b="1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2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2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2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2"/>
            <a:ext cx="8229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Work</a:t>
            </a:r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 I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69" y="116586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2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2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ročník: </a:t>
            </a: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třetí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2" y="2171703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prstClr val="black"/>
                </a:solidFill>
                <a:latin typeface="Arial - 16"/>
                <a:cs typeface="Arial" pitchFamily="34" charset="0"/>
              </a:rPr>
              <a:t>32_ </a:t>
            </a: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A_2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2"/>
            <a:ext cx="277177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2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prstClr val="black"/>
                </a:solidFill>
                <a:latin typeface="Arial - 16"/>
                <a:cs typeface="Arial" pitchFamily="34" charset="0"/>
              </a:rPr>
              <a:t>3.B</a:t>
            </a:r>
            <a:endParaRPr lang="cs-CZ" sz="1100" dirty="0">
              <a:solidFill>
                <a:prstClr val="black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2"/>
            <a:ext cx="138588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4" tIns="41148" rIns="82294" bIns="41148">
            <a:spAutoFit/>
          </a:bodyPr>
          <a:lstStyle/>
          <a:p>
            <a:pPr defTabSz="914391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24.10.2013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7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40330" y="3548275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 defTabSz="822960">
              <a:defRPr/>
            </a:pPr>
            <a:endParaRPr lang="cs-CZ">
              <a:solidFill>
                <a:prstClr val="white"/>
              </a:solidFill>
            </a:endParaRPr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1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Romana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tricatnikova@gymta.cz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defTabSz="822960" fontAlgn="base">
              <a:spcBef>
                <a:spcPct val="0"/>
              </a:spcBef>
              <a:spcAft>
                <a:spcPct val="0"/>
              </a:spcAft>
            </a:pP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říjen 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2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 I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3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structure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topic</a:t>
            </a:r>
            <a:r>
              <a:rPr lang="cs-CZ" dirty="0"/>
              <a:t> :</a:t>
            </a:r>
          </a:p>
        </p:txBody>
      </p:sp>
      <p:sp>
        <p:nvSpPr>
          <p:cNvPr id="3" name="Podnadpi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endParaRPr lang="cs-CZ" dirty="0"/>
          </a:p>
          <a:p>
            <a:pPr lvl="0"/>
            <a:r>
              <a:rPr lang="en-US" dirty="0"/>
              <a:t>the process of applying for a job </a:t>
            </a:r>
            <a:endParaRPr lang="cs-CZ" dirty="0"/>
          </a:p>
          <a:p>
            <a:pPr lvl="0"/>
            <a:r>
              <a:rPr lang="en-US" dirty="0"/>
              <a:t>job interview</a:t>
            </a:r>
            <a:endParaRPr lang="cs-CZ" dirty="0"/>
          </a:p>
          <a:p>
            <a:pPr lvl="0"/>
            <a:r>
              <a:rPr lang="en-US" dirty="0"/>
              <a:t>kinds of jobs </a:t>
            </a:r>
            <a:endParaRPr lang="cs-CZ" dirty="0" smtClean="0"/>
          </a:p>
          <a:p>
            <a:pPr lvl="0"/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working</a:t>
            </a:r>
            <a:r>
              <a:rPr lang="cs-CZ" dirty="0" smtClean="0"/>
              <a:t> </a:t>
            </a:r>
            <a:r>
              <a:rPr lang="cs-CZ" dirty="0" err="1" smtClean="0"/>
              <a:t>experience</a:t>
            </a:r>
            <a:r>
              <a:rPr lang="cs-CZ" dirty="0" smtClean="0"/>
              <a:t> /</a:t>
            </a:r>
            <a:r>
              <a:rPr lang="cs-CZ" dirty="0" err="1" smtClean="0"/>
              <a:t>experiences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423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proces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applying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a </a:t>
            </a:r>
            <a:r>
              <a:rPr lang="cs-CZ" dirty="0" err="1" smtClean="0"/>
              <a:t>job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err="1" smtClean="0"/>
              <a:t>Complete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gaps</a:t>
            </a:r>
            <a:r>
              <a:rPr lang="cs-CZ" dirty="0" smtClean="0"/>
              <a:t> </a:t>
            </a:r>
            <a:r>
              <a:rPr lang="cs-CZ" dirty="0" err="1" smtClean="0"/>
              <a:t>using</a:t>
            </a:r>
            <a:r>
              <a:rPr lang="cs-CZ" dirty="0" smtClean="0"/>
              <a:t> </a:t>
            </a:r>
            <a:r>
              <a:rPr lang="cs-CZ" dirty="0" err="1" smtClean="0"/>
              <a:t>one</a:t>
            </a:r>
            <a:r>
              <a:rPr lang="cs-CZ" dirty="0" smtClean="0"/>
              <a:t> </a:t>
            </a:r>
            <a:r>
              <a:rPr lang="cs-CZ" dirty="0" err="1" smtClean="0"/>
              <a:t>suitable</a:t>
            </a:r>
            <a:r>
              <a:rPr lang="cs-CZ" dirty="0" smtClean="0"/>
              <a:t> </a:t>
            </a:r>
            <a:r>
              <a:rPr lang="cs-CZ" dirty="0" err="1" smtClean="0"/>
              <a:t>word</a:t>
            </a:r>
            <a:r>
              <a:rPr lang="cs-CZ" dirty="0" smtClean="0"/>
              <a:t> </a:t>
            </a:r>
          </a:p>
          <a:p>
            <a:pPr marL="0" indent="0">
              <a:buNone/>
            </a:pPr>
            <a:r>
              <a:rPr lang="cs-CZ" dirty="0" err="1" smtClean="0">
                <a:hlinkClick r:id="rId2"/>
              </a:rPr>
              <a:t>vacancies</a:t>
            </a:r>
            <a:r>
              <a:rPr lang="cs-CZ" dirty="0">
                <a:hlinkClick r:id="rId2"/>
              </a:rPr>
              <a:t>, </a:t>
            </a:r>
            <a:r>
              <a:rPr lang="cs-CZ" dirty="0" err="1">
                <a:hlinkClick r:id="rId2"/>
              </a:rPr>
              <a:t>press</a:t>
            </a:r>
            <a:r>
              <a:rPr lang="cs-CZ" dirty="0">
                <a:hlinkClick r:id="rId2"/>
              </a:rPr>
              <a:t>, </a:t>
            </a:r>
            <a:r>
              <a:rPr lang="cs-CZ" dirty="0" err="1" smtClean="0">
                <a:hlinkClick r:id="rId2"/>
              </a:rPr>
              <a:t>bodies,qualifications,position</a:t>
            </a:r>
            <a:r>
              <a:rPr lang="cs-CZ" dirty="0">
                <a:hlinkClick r:id="rId2"/>
              </a:rPr>
              <a:t>, </a:t>
            </a:r>
            <a:r>
              <a:rPr lang="cs-CZ" dirty="0" err="1" smtClean="0">
                <a:hlinkClick r:id="rId2"/>
              </a:rPr>
              <a:t>motivation</a:t>
            </a:r>
            <a:r>
              <a:rPr lang="cs-CZ" dirty="0" smtClean="0">
                <a:hlinkClick r:id="rId2"/>
              </a:rPr>
              <a:t>, </a:t>
            </a:r>
            <a:r>
              <a:rPr lang="cs-CZ" dirty="0" err="1" smtClean="0">
                <a:hlinkClick r:id="rId2"/>
              </a:rPr>
              <a:t>agencies</a:t>
            </a:r>
            <a:r>
              <a:rPr lang="cs-CZ" dirty="0">
                <a:hlinkClick r:id="rId2"/>
              </a:rPr>
              <a:t>, </a:t>
            </a:r>
            <a:r>
              <a:rPr lang="cs-CZ" dirty="0" err="1">
                <a:hlinkClick r:id="rId2"/>
              </a:rPr>
              <a:t>courses</a:t>
            </a:r>
            <a:r>
              <a:rPr lang="cs-CZ" dirty="0">
                <a:hlinkClick r:id="rId2"/>
              </a:rPr>
              <a:t>, </a:t>
            </a:r>
            <a:r>
              <a:rPr lang="cs-CZ" dirty="0" err="1">
                <a:hlinkClick r:id="rId2"/>
              </a:rPr>
              <a:t>resource</a:t>
            </a:r>
            <a:r>
              <a:rPr lang="cs-CZ" dirty="0">
                <a:hlinkClick r:id="rId2"/>
              </a:rPr>
              <a:t>, background, </a:t>
            </a:r>
            <a:r>
              <a:rPr lang="cs-CZ" dirty="0" err="1" smtClean="0">
                <a:hlinkClick r:id="rId2"/>
              </a:rPr>
              <a:t>advertised</a:t>
            </a:r>
            <a:r>
              <a:rPr lang="cs-CZ" dirty="0" smtClean="0">
                <a:hlinkClick r:id="rId2"/>
              </a:rPr>
              <a:t>, </a:t>
            </a:r>
            <a:r>
              <a:rPr lang="cs-CZ" dirty="0" err="1" smtClean="0">
                <a:hlinkClick r:id="rId2"/>
              </a:rPr>
              <a:t>skills</a:t>
            </a:r>
            <a:endParaRPr lang="cs-CZ" dirty="0">
              <a:hlinkClick r:id="rId2"/>
            </a:endParaRPr>
          </a:p>
          <a:p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Most </a:t>
            </a:r>
            <a:r>
              <a:rPr lang="en-US" dirty="0"/>
              <a:t>jobs are advertised as </a:t>
            </a:r>
            <a:r>
              <a:rPr lang="en-US" dirty="0" smtClean="0"/>
              <a:t>current</a:t>
            </a:r>
            <a:r>
              <a:rPr lang="cs-CZ" dirty="0" smtClean="0"/>
              <a:t> …………………</a:t>
            </a:r>
            <a:r>
              <a:rPr lang="en-US" dirty="0" smtClean="0"/>
              <a:t>. </a:t>
            </a:r>
            <a:r>
              <a:rPr lang="en-US" dirty="0"/>
              <a:t>They appear in the local and </a:t>
            </a:r>
            <a:r>
              <a:rPr lang="en-US" dirty="0" smtClean="0"/>
              <a:t>national</a:t>
            </a:r>
            <a:r>
              <a:rPr lang="cs-CZ" dirty="0" smtClean="0"/>
              <a:t> ………………..</a:t>
            </a:r>
            <a:r>
              <a:rPr lang="en-US" dirty="0" smtClean="0"/>
              <a:t> and </a:t>
            </a:r>
            <a:r>
              <a:rPr lang="en-US" dirty="0"/>
              <a:t>specialist career publications. In addition, many professional offer an appointments service which can help job seekers find a </a:t>
            </a:r>
            <a:r>
              <a:rPr lang="en-US" dirty="0" smtClean="0"/>
              <a:t>suitable</a:t>
            </a:r>
            <a:r>
              <a:rPr lang="cs-CZ" dirty="0" smtClean="0"/>
              <a:t> ……………………….</a:t>
            </a:r>
            <a:r>
              <a:rPr lang="en-US" dirty="0" smtClean="0"/>
              <a:t> Recruitment </a:t>
            </a:r>
            <a:r>
              <a:rPr lang="cs-CZ" dirty="0" smtClean="0"/>
              <a:t>………………………………..</a:t>
            </a:r>
            <a:r>
              <a:rPr lang="en-US" dirty="0" smtClean="0"/>
              <a:t>hold </a:t>
            </a:r>
            <a:r>
              <a:rPr lang="en-US" dirty="0"/>
              <a:t>details of a wide range of vacancies, and possibly local training </a:t>
            </a:r>
            <a:r>
              <a:rPr lang="cs-CZ" dirty="0" smtClean="0"/>
              <a:t>……………………..</a:t>
            </a:r>
            <a:r>
              <a:rPr lang="en-US" dirty="0" smtClean="0"/>
              <a:t>. </a:t>
            </a:r>
            <a:r>
              <a:rPr lang="en-US" dirty="0"/>
              <a:t>The Internet is a valuable </a:t>
            </a:r>
            <a:r>
              <a:rPr lang="cs-CZ" dirty="0" smtClean="0"/>
              <a:t>………………………</a:t>
            </a:r>
            <a:r>
              <a:rPr lang="en-US" dirty="0" smtClean="0"/>
              <a:t>- </a:t>
            </a:r>
            <a:r>
              <a:rPr lang="en-US" dirty="0"/>
              <a:t>not only for vacancies but to </a:t>
            </a:r>
            <a:r>
              <a:rPr lang="en-US" dirty="0" smtClean="0"/>
              <a:t>fin</a:t>
            </a:r>
            <a:r>
              <a:rPr lang="cs-CZ" dirty="0" smtClean="0"/>
              <a:t>d …………………….</a:t>
            </a:r>
            <a:r>
              <a:rPr lang="en-US" dirty="0" smtClean="0"/>
              <a:t> </a:t>
            </a:r>
            <a:r>
              <a:rPr lang="en-US" dirty="0"/>
              <a:t>information on companies.</a:t>
            </a:r>
          </a:p>
          <a:p>
            <a:pPr marL="0" indent="0">
              <a:buNone/>
            </a:pPr>
            <a:r>
              <a:rPr lang="en-US" dirty="0"/>
              <a:t>Approximately one third of jobs are </a:t>
            </a:r>
            <a:r>
              <a:rPr lang="en-US" dirty="0" smtClean="0"/>
              <a:t>never</a:t>
            </a:r>
            <a:r>
              <a:rPr lang="cs-CZ" dirty="0" smtClean="0"/>
              <a:t> ………………………</a:t>
            </a:r>
            <a:r>
              <a:rPr lang="en-US" dirty="0" smtClean="0"/>
              <a:t>, </a:t>
            </a:r>
            <a:r>
              <a:rPr lang="en-US" dirty="0"/>
              <a:t>but may be found by approaching a company directly</a:t>
            </a:r>
            <a:r>
              <a:rPr lang="en-US" dirty="0" smtClean="0"/>
              <a:t>.</a:t>
            </a:r>
            <a:endParaRPr lang="cs-CZ" dirty="0" smtClean="0"/>
          </a:p>
          <a:p>
            <a:pPr marL="0" indent="0">
              <a:buNone/>
            </a:pP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course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to </a:t>
            </a:r>
            <a:r>
              <a:rPr lang="cs-CZ" dirty="0" err="1" smtClean="0"/>
              <a:t>consider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……………………… and …………………..</a:t>
            </a:r>
            <a:r>
              <a:rPr lang="cs-CZ" dirty="0" err="1" smtClean="0"/>
              <a:t>needed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job</a:t>
            </a:r>
            <a:r>
              <a:rPr lang="cs-CZ" dirty="0" smtClean="0"/>
              <a:t>.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should</a:t>
            </a:r>
            <a:r>
              <a:rPr lang="cs-CZ" dirty="0" smtClean="0"/>
              <a:t> </a:t>
            </a:r>
            <a:r>
              <a:rPr lang="cs-CZ" dirty="0" err="1" smtClean="0"/>
              <a:t>state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qualifications</a:t>
            </a:r>
            <a:r>
              <a:rPr lang="cs-CZ" dirty="0" smtClean="0"/>
              <a:t> in </a:t>
            </a:r>
            <a:r>
              <a:rPr lang="cs-CZ" dirty="0" err="1" smtClean="0"/>
              <a:t>your</a:t>
            </a:r>
            <a:r>
              <a:rPr lang="cs-CZ" dirty="0" smtClean="0"/>
              <a:t> CV and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letter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………….......</a:t>
            </a:r>
          </a:p>
          <a:p>
            <a:endParaRPr lang="en-US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538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Job Interview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sz="1600" dirty="0" smtClean="0">
              <a:hlinkClick r:id="rId2"/>
            </a:endParaRPr>
          </a:p>
          <a:p>
            <a:pPr marL="0" indent="0">
              <a:buNone/>
            </a:pPr>
            <a:endParaRPr lang="cs-CZ" sz="1600" dirty="0">
              <a:hlinkClick r:id="rId2"/>
            </a:endParaRPr>
          </a:p>
          <a:p>
            <a:pPr marL="0" indent="0">
              <a:buNone/>
            </a:pPr>
            <a:r>
              <a:rPr lang="cs-CZ" sz="1600" u="sng" dirty="0" err="1" smtClean="0">
                <a:hlinkClick r:id="rId2"/>
              </a:rPr>
              <a:t>Watch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the</a:t>
            </a:r>
            <a:r>
              <a:rPr lang="cs-CZ" sz="1600" u="sng" dirty="0" smtClean="0">
                <a:hlinkClick r:id="rId2"/>
              </a:rPr>
              <a:t> video </a:t>
            </a:r>
            <a:r>
              <a:rPr lang="cs-CZ" sz="1600" u="sng" dirty="0" err="1" smtClean="0">
                <a:hlinkClick r:id="rId2"/>
              </a:rPr>
              <a:t>instruction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how</a:t>
            </a:r>
            <a:r>
              <a:rPr lang="cs-CZ" sz="1600" u="sng" dirty="0" smtClean="0">
                <a:hlinkClick r:id="rId2"/>
              </a:rPr>
              <a:t> to </a:t>
            </a:r>
            <a:r>
              <a:rPr lang="cs-CZ" sz="1600" u="sng" dirty="0" err="1" smtClean="0">
                <a:hlinkClick r:id="rId2"/>
              </a:rPr>
              <a:t>behave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at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an</a:t>
            </a:r>
            <a:r>
              <a:rPr lang="cs-CZ" sz="1600" u="sng" dirty="0" smtClean="0">
                <a:hlinkClick r:id="rId2"/>
              </a:rPr>
              <a:t> interview.</a:t>
            </a:r>
          </a:p>
          <a:p>
            <a:pPr marL="0" indent="0">
              <a:buNone/>
            </a:pPr>
            <a:r>
              <a:rPr lang="cs-CZ" sz="1600" u="sng" dirty="0" err="1" smtClean="0">
                <a:hlinkClick r:id="rId2"/>
              </a:rPr>
              <a:t>Write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down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the</a:t>
            </a:r>
            <a:r>
              <a:rPr lang="cs-CZ" sz="1600" u="sng" dirty="0" smtClean="0">
                <a:hlinkClick r:id="rId2"/>
              </a:rPr>
              <a:t> </a:t>
            </a:r>
            <a:r>
              <a:rPr lang="cs-CZ" sz="1600" u="sng" dirty="0" err="1" smtClean="0">
                <a:hlinkClick r:id="rId2"/>
              </a:rPr>
              <a:t>do´s</a:t>
            </a:r>
            <a:r>
              <a:rPr lang="cs-CZ" sz="1600" u="sng" dirty="0" smtClean="0">
                <a:hlinkClick r:id="rId2"/>
              </a:rPr>
              <a:t> and </a:t>
            </a:r>
            <a:r>
              <a:rPr lang="cs-CZ" sz="1600" u="sng" dirty="0" err="1" smtClean="0">
                <a:hlinkClick r:id="rId2"/>
              </a:rPr>
              <a:t>don´ts</a:t>
            </a:r>
            <a:r>
              <a:rPr lang="cs-CZ" sz="1600" u="sng" dirty="0" smtClean="0">
                <a:hlinkClick r:id="rId2"/>
              </a:rPr>
              <a:t>.</a:t>
            </a:r>
          </a:p>
          <a:p>
            <a:pPr marL="0" indent="0">
              <a:buNone/>
            </a:pPr>
            <a:r>
              <a:rPr lang="cs-CZ" sz="1600" dirty="0" err="1" smtClean="0">
                <a:hlinkClick r:id="rId2"/>
              </a:rPr>
              <a:t>You</a:t>
            </a:r>
            <a:r>
              <a:rPr lang="cs-CZ" sz="1600" dirty="0" smtClean="0">
                <a:hlinkClick r:id="rId2"/>
              </a:rPr>
              <a:t> </a:t>
            </a:r>
            <a:r>
              <a:rPr lang="cs-CZ" sz="1600" dirty="0" err="1" smtClean="0">
                <a:hlinkClick r:id="rId2"/>
              </a:rPr>
              <a:t>can</a:t>
            </a:r>
            <a:r>
              <a:rPr lang="cs-CZ" sz="1600" dirty="0" smtClean="0">
                <a:hlinkClick r:id="rId2"/>
              </a:rPr>
              <a:t> use these </a:t>
            </a:r>
            <a:r>
              <a:rPr lang="cs-CZ" sz="1600" dirty="0" err="1" smtClean="0">
                <a:hlinkClick r:id="rId2"/>
              </a:rPr>
              <a:t>expressions</a:t>
            </a:r>
            <a:r>
              <a:rPr lang="cs-CZ" sz="1600" dirty="0" smtClean="0">
                <a:hlinkClick r:id="rId2"/>
              </a:rPr>
              <a:t> :</a:t>
            </a:r>
          </a:p>
          <a:p>
            <a:pPr marL="0" indent="0">
              <a:buNone/>
            </a:pPr>
            <a:endParaRPr lang="cs-CZ" sz="1600" dirty="0">
              <a:hlinkClick r:id="rId2"/>
            </a:endParaRPr>
          </a:p>
          <a:p>
            <a:pPr marL="0" indent="0">
              <a:buNone/>
            </a:pPr>
            <a:endParaRPr lang="cs-CZ" sz="1600" dirty="0" smtClean="0">
              <a:hlinkClick r:id="rId2"/>
            </a:endParaRPr>
          </a:p>
          <a:p>
            <a:pPr marL="0" indent="0">
              <a:buNone/>
            </a:pPr>
            <a:endParaRPr lang="cs-CZ" sz="1600" dirty="0">
              <a:hlinkClick r:id="rId2"/>
            </a:endParaRPr>
          </a:p>
          <a:p>
            <a:pPr marL="0" indent="0">
              <a:buNone/>
            </a:pPr>
            <a:endParaRPr lang="cs-CZ" sz="1600" dirty="0" smtClean="0">
              <a:hlinkClick r:id="rId2"/>
            </a:endParaRPr>
          </a:p>
          <a:p>
            <a:pPr marL="0" indent="0">
              <a:buNone/>
            </a:pPr>
            <a:r>
              <a:rPr lang="cs-CZ" sz="1600" u="sng" dirty="0" smtClean="0">
                <a:hlinkClick r:id="rId2"/>
              </a:rPr>
              <a:t>Source </a:t>
            </a:r>
            <a:r>
              <a:rPr lang="cs-CZ" dirty="0" smtClean="0">
                <a:hlinkClick r:id="rId2"/>
              </a:rPr>
              <a:t> </a:t>
            </a:r>
          </a:p>
          <a:p>
            <a:pPr marL="0" indent="0">
              <a:buNone/>
            </a:pPr>
            <a:r>
              <a:rPr lang="cs-CZ" sz="1600" dirty="0" smtClean="0">
                <a:hlinkClick r:id="rId2"/>
              </a:rPr>
              <a:t>http://www.youtube.com/watch?v=S1ucmfPOBV8</a:t>
            </a:r>
            <a:endParaRPr lang="cs-CZ" sz="16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33430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kinds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jobs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1800" b="1" dirty="0" err="1" smtClean="0"/>
              <a:t>Try</a:t>
            </a:r>
            <a:r>
              <a:rPr lang="cs-CZ" sz="1800" b="1" dirty="0" smtClean="0"/>
              <a:t> to </a:t>
            </a:r>
            <a:r>
              <a:rPr lang="cs-CZ" sz="1800" b="1" dirty="0" err="1" smtClean="0"/>
              <a:t>explain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the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differences</a:t>
            </a:r>
            <a:r>
              <a:rPr lang="cs-CZ" sz="1800" b="1" dirty="0" smtClean="0"/>
              <a:t> </a:t>
            </a:r>
            <a:r>
              <a:rPr lang="cs-CZ" sz="1800" b="1" dirty="0" err="1" smtClean="0"/>
              <a:t>among</a:t>
            </a:r>
            <a:r>
              <a:rPr lang="cs-CZ" sz="1800" b="1" dirty="0" smtClean="0"/>
              <a:t> </a:t>
            </a:r>
          </a:p>
          <a:p>
            <a:pPr marL="0" indent="0">
              <a:buNone/>
            </a:pPr>
            <a:r>
              <a:rPr lang="cs-CZ" sz="1600" dirty="0" err="1" smtClean="0"/>
              <a:t>Work</a:t>
            </a:r>
            <a:r>
              <a:rPr lang="cs-CZ" sz="1600" dirty="0" smtClean="0"/>
              <a:t> – </a:t>
            </a:r>
            <a:r>
              <a:rPr lang="cs-CZ" sz="1600" dirty="0" err="1" smtClean="0"/>
              <a:t>job</a:t>
            </a:r>
            <a:r>
              <a:rPr lang="cs-CZ" sz="1600" dirty="0" smtClean="0"/>
              <a:t> – </a:t>
            </a:r>
            <a:r>
              <a:rPr lang="cs-CZ" sz="1600" dirty="0" err="1" smtClean="0"/>
              <a:t>profession</a:t>
            </a:r>
            <a:r>
              <a:rPr lang="cs-CZ" sz="1600" dirty="0" smtClean="0"/>
              <a:t>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err="1" smtClean="0"/>
              <a:t>Work</a:t>
            </a:r>
            <a:r>
              <a:rPr lang="cs-CZ" dirty="0" smtClean="0"/>
              <a:t> </a:t>
            </a:r>
            <a:r>
              <a:rPr lang="cs-CZ" sz="1600" i="1" dirty="0" err="1" smtClean="0"/>
              <a:t>manual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office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profession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freelance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white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collar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worker</a:t>
            </a:r>
            <a:r>
              <a:rPr lang="cs-CZ" sz="1600" i="1" dirty="0" smtClean="0"/>
              <a:t>, blue </a:t>
            </a:r>
            <a:r>
              <a:rPr lang="cs-CZ" sz="1600" i="1" dirty="0" err="1" smtClean="0"/>
              <a:t>collar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worker</a:t>
            </a:r>
            <a:r>
              <a:rPr lang="cs-CZ" sz="1600" i="1" dirty="0" smtClean="0"/>
              <a:t>, (</a:t>
            </a:r>
            <a:r>
              <a:rPr lang="cs-CZ" sz="1600" i="1" dirty="0" err="1" smtClean="0"/>
              <a:t>un</a:t>
            </a:r>
            <a:r>
              <a:rPr lang="cs-CZ" sz="1600" i="1" dirty="0" smtClean="0"/>
              <a:t>)</a:t>
            </a:r>
            <a:r>
              <a:rPr lang="cs-CZ" sz="1600" i="1" dirty="0" err="1" smtClean="0"/>
              <a:t>skilled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qualified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endParaRPr lang="cs-CZ" sz="1600" i="1" dirty="0" smtClean="0"/>
          </a:p>
          <a:p>
            <a:pPr marL="0" indent="0">
              <a:buNone/>
            </a:pPr>
            <a:endParaRPr lang="cs-CZ" sz="1600" i="1" dirty="0"/>
          </a:p>
          <a:p>
            <a:pPr marL="0" indent="0">
              <a:buNone/>
            </a:pPr>
            <a:r>
              <a:rPr lang="cs-CZ" sz="1600" i="1" dirty="0" err="1" smtClean="0"/>
              <a:t>outdoor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indoor</a:t>
            </a:r>
            <a:r>
              <a:rPr lang="cs-CZ" sz="1600" i="1" dirty="0" smtClean="0"/>
              <a:t> </a:t>
            </a:r>
            <a:r>
              <a:rPr lang="cs-CZ" sz="1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cs-CZ" sz="16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ork</a:t>
            </a:r>
            <a:endParaRPr lang="cs-CZ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400" b="1" i="1" dirty="0" err="1" smtClean="0">
                <a:latin typeface="Batang" panose="02030600000101010101" pitchFamily="18" charset="-127"/>
                <a:ea typeface="Batang" panose="02030600000101010101" pitchFamily="18" charset="-127"/>
              </a:rPr>
              <a:t>Work</a:t>
            </a:r>
            <a:r>
              <a:rPr lang="cs-CZ" sz="2400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cs-CZ" sz="1600" i="1" dirty="0" smtClean="0"/>
              <a:t> in a team, on </a:t>
            </a:r>
            <a:r>
              <a:rPr lang="cs-CZ" sz="1600" i="1" dirty="0" err="1" smtClean="0"/>
              <a:t>your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own</a:t>
            </a:r>
            <a:endParaRPr lang="cs-CZ" sz="1600" i="1" dirty="0" smtClean="0"/>
          </a:p>
          <a:p>
            <a:pPr marL="0" indent="0">
              <a:buNone/>
            </a:pPr>
            <a:r>
              <a:rPr lang="cs-CZ" sz="2000" b="1" i="1" dirty="0" err="1" smtClean="0">
                <a:latin typeface="Matura MT Script Capitals" panose="03020802060602070202" pitchFamily="66" charset="0"/>
              </a:rPr>
              <a:t>Work</a:t>
            </a:r>
            <a:r>
              <a:rPr lang="cs-CZ" sz="1600" b="1" i="1" dirty="0" smtClean="0"/>
              <a:t> </a:t>
            </a:r>
            <a:r>
              <a:rPr lang="cs-CZ" sz="1600" i="1" dirty="0" err="1" smtClean="0"/>
              <a:t>which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is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tedial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well-paid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badly-paid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menial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stressful</a:t>
            </a:r>
            <a:r>
              <a:rPr lang="cs-CZ" sz="1600" i="1" dirty="0" smtClean="0"/>
              <a:t>, busy, </a:t>
            </a:r>
            <a:r>
              <a:rPr lang="cs-CZ" sz="1600" i="1" dirty="0" err="1" smtClean="0"/>
              <a:t>rewarding</a:t>
            </a:r>
            <a:endParaRPr lang="cs-CZ" sz="1600" i="1" dirty="0" smtClean="0"/>
          </a:p>
          <a:p>
            <a:pPr marL="0" indent="0">
              <a:buNone/>
            </a:pPr>
            <a:r>
              <a:rPr lang="cs-CZ" sz="1600" b="1" i="1" dirty="0" err="1" smtClean="0"/>
              <a:t>Work</a:t>
            </a:r>
            <a:r>
              <a:rPr lang="cs-CZ" sz="1600" b="1" i="1" dirty="0" smtClean="0"/>
              <a:t> </a:t>
            </a:r>
            <a:r>
              <a:rPr lang="cs-CZ" sz="1600" i="1" dirty="0" err="1" smtClean="0"/>
              <a:t>nine</a:t>
            </a:r>
            <a:r>
              <a:rPr lang="cs-CZ" sz="1600" i="1" dirty="0" smtClean="0"/>
              <a:t>-to-</a:t>
            </a:r>
            <a:r>
              <a:rPr lang="cs-CZ" sz="1600" i="1" dirty="0" err="1" smtClean="0"/>
              <a:t>five</a:t>
            </a:r>
            <a:r>
              <a:rPr lang="cs-CZ" sz="1600" i="1" dirty="0" smtClean="0"/>
              <a:t>, shift </a:t>
            </a:r>
            <a:r>
              <a:rPr lang="cs-CZ" sz="1600" i="1" dirty="0" err="1" smtClean="0"/>
              <a:t>work,full-time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r>
              <a:rPr lang="cs-CZ" sz="1600" i="1" dirty="0" smtClean="0"/>
              <a:t>, part-</a:t>
            </a:r>
            <a:r>
              <a:rPr lang="cs-CZ" sz="1600" i="1" dirty="0" err="1" smtClean="0"/>
              <a:t>time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r>
              <a:rPr lang="cs-CZ" sz="1600" i="1" dirty="0" smtClean="0"/>
              <a:t>, extra </a:t>
            </a:r>
            <a:r>
              <a:rPr lang="cs-CZ" sz="1600" i="1" dirty="0" err="1" smtClean="0"/>
              <a:t>work</a:t>
            </a:r>
            <a:r>
              <a:rPr lang="cs-CZ" sz="1600" i="1" dirty="0" smtClean="0"/>
              <a:t>, </a:t>
            </a:r>
            <a:r>
              <a:rPr lang="cs-CZ" sz="1600" i="1" dirty="0" err="1" smtClean="0"/>
              <a:t>seasonal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work</a:t>
            </a:r>
            <a:endParaRPr lang="cs-CZ" sz="1600" i="1" dirty="0" smtClean="0"/>
          </a:p>
          <a:p>
            <a:pPr marL="0" indent="0">
              <a:buNone/>
            </a:pPr>
            <a:endParaRPr lang="cs-CZ" sz="1600" b="1" i="1" dirty="0" smtClean="0"/>
          </a:p>
          <a:p>
            <a:pPr marL="0" indent="0">
              <a:buNone/>
            </a:pPr>
            <a:endParaRPr lang="cs-CZ" sz="1600" i="1" dirty="0"/>
          </a:p>
          <a:p>
            <a:pPr marL="0" indent="0">
              <a:buNone/>
            </a:pPr>
            <a:r>
              <a:rPr lang="cs-CZ" sz="1600" b="1" dirty="0" err="1" smtClean="0"/>
              <a:t>What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is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your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ideal</a:t>
            </a:r>
            <a:r>
              <a:rPr lang="cs-CZ" sz="1600" b="1" dirty="0" smtClean="0"/>
              <a:t> </a:t>
            </a:r>
            <a:r>
              <a:rPr lang="cs-CZ" sz="1600" b="1" dirty="0" err="1" smtClean="0"/>
              <a:t>job</a:t>
            </a:r>
            <a:r>
              <a:rPr lang="cs-CZ" sz="1600" b="1" dirty="0" smtClean="0"/>
              <a:t> ? </a:t>
            </a:r>
            <a:endParaRPr lang="cs-CZ" b="1" dirty="0" smtClean="0"/>
          </a:p>
          <a:p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061414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My </a:t>
            </a:r>
            <a:r>
              <a:rPr lang="cs-CZ" dirty="0" err="1"/>
              <a:t>i</a:t>
            </a:r>
            <a:r>
              <a:rPr lang="cs-CZ" dirty="0" err="1" smtClean="0"/>
              <a:t>deal</a:t>
            </a:r>
            <a:r>
              <a:rPr lang="cs-CZ" dirty="0" smtClean="0"/>
              <a:t> </a:t>
            </a:r>
            <a:r>
              <a:rPr lang="cs-CZ" dirty="0" err="1" smtClean="0"/>
              <a:t>job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sz="2000" b="1" dirty="0" err="1" smtClean="0"/>
              <a:t>Can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you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specify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the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job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you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find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ideal</a:t>
            </a:r>
            <a:r>
              <a:rPr lang="cs-CZ" sz="2000" b="1" dirty="0" smtClean="0"/>
              <a:t> ? </a:t>
            </a:r>
            <a:r>
              <a:rPr lang="cs-CZ" sz="2000" b="1" dirty="0" err="1" smtClean="0"/>
              <a:t>You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can</a:t>
            </a:r>
            <a:r>
              <a:rPr lang="cs-CZ" sz="2000" b="1" dirty="0" smtClean="0"/>
              <a:t> </a:t>
            </a:r>
            <a:r>
              <a:rPr lang="cs-CZ" sz="2000" b="1" dirty="0" err="1" smtClean="0"/>
              <a:t>follow</a:t>
            </a:r>
            <a:r>
              <a:rPr lang="cs-CZ" sz="2000" b="1" dirty="0" smtClean="0"/>
              <a:t> these </a:t>
            </a:r>
            <a:r>
              <a:rPr lang="cs-CZ" sz="2000" b="1" dirty="0" err="1" smtClean="0"/>
              <a:t>aspects</a:t>
            </a:r>
            <a:r>
              <a:rPr lang="cs-CZ" sz="2000" b="1" dirty="0" smtClean="0"/>
              <a:t> :</a:t>
            </a:r>
          </a:p>
          <a:p>
            <a:r>
              <a:rPr lang="cs-CZ" sz="2000" dirty="0" err="1" smtClean="0"/>
              <a:t>Qualifications</a:t>
            </a:r>
            <a:endParaRPr lang="cs-CZ" sz="2000" dirty="0" smtClean="0"/>
          </a:p>
          <a:p>
            <a:r>
              <a:rPr lang="cs-CZ" sz="2000" dirty="0" err="1" smtClean="0"/>
              <a:t>Working</a:t>
            </a:r>
            <a:r>
              <a:rPr lang="cs-CZ" sz="2000" dirty="0" smtClean="0"/>
              <a:t> </a:t>
            </a:r>
            <a:r>
              <a:rPr lang="cs-CZ" sz="2000" dirty="0" err="1" smtClean="0"/>
              <a:t>hours</a:t>
            </a:r>
            <a:r>
              <a:rPr lang="cs-CZ" sz="2000" dirty="0" smtClean="0"/>
              <a:t> (shift </a:t>
            </a:r>
            <a:r>
              <a:rPr lang="cs-CZ" sz="2000" dirty="0" err="1" smtClean="0"/>
              <a:t>work</a:t>
            </a:r>
            <a:r>
              <a:rPr lang="cs-CZ" sz="2000" dirty="0" smtClean="0"/>
              <a:t>, </a:t>
            </a:r>
            <a:r>
              <a:rPr lang="cs-CZ" sz="2000" dirty="0" err="1" smtClean="0"/>
              <a:t>fixed</a:t>
            </a:r>
            <a:r>
              <a:rPr lang="cs-CZ" sz="2000" dirty="0" smtClean="0"/>
              <a:t> </a:t>
            </a:r>
            <a:r>
              <a:rPr lang="cs-CZ" sz="2000" dirty="0" err="1" smtClean="0"/>
              <a:t>working</a:t>
            </a:r>
            <a:r>
              <a:rPr lang="cs-CZ" sz="2000" dirty="0" smtClean="0"/>
              <a:t> </a:t>
            </a:r>
            <a:r>
              <a:rPr lang="cs-CZ" sz="2000" dirty="0" err="1" smtClean="0"/>
              <a:t>hours</a:t>
            </a:r>
            <a:r>
              <a:rPr lang="cs-CZ" sz="2000" dirty="0"/>
              <a:t> </a:t>
            </a:r>
            <a:r>
              <a:rPr lang="cs-CZ" sz="2000" dirty="0" smtClean="0"/>
              <a:t>5-9, full-</a:t>
            </a:r>
            <a:r>
              <a:rPr lang="cs-CZ" sz="2000" dirty="0" err="1" smtClean="0"/>
              <a:t>time</a:t>
            </a:r>
            <a:r>
              <a:rPr lang="cs-CZ" sz="2000" dirty="0" smtClean="0"/>
              <a:t> </a:t>
            </a:r>
            <a:r>
              <a:rPr lang="cs-CZ" sz="2000" dirty="0" err="1" smtClean="0"/>
              <a:t>job</a:t>
            </a:r>
            <a:r>
              <a:rPr lang="cs-CZ" sz="2000" dirty="0" smtClean="0"/>
              <a:t>, part-</a:t>
            </a:r>
            <a:r>
              <a:rPr lang="cs-CZ" sz="2000" dirty="0" err="1" smtClean="0"/>
              <a:t>time</a:t>
            </a:r>
            <a:r>
              <a:rPr lang="cs-CZ" sz="2000" dirty="0" smtClean="0"/>
              <a:t> </a:t>
            </a:r>
            <a:r>
              <a:rPr lang="cs-CZ" sz="2000" dirty="0" err="1" smtClean="0"/>
              <a:t>job</a:t>
            </a:r>
            <a:r>
              <a:rPr lang="cs-CZ" sz="2000" dirty="0" smtClean="0"/>
              <a:t>)</a:t>
            </a:r>
          </a:p>
          <a:p>
            <a:r>
              <a:rPr lang="cs-CZ" sz="2000" dirty="0" err="1" smtClean="0"/>
              <a:t>Prospectives</a:t>
            </a:r>
            <a:r>
              <a:rPr lang="cs-CZ" sz="2000" dirty="0" smtClean="0"/>
              <a:t> (</a:t>
            </a:r>
            <a:r>
              <a:rPr lang="cs-CZ" sz="2000" dirty="0" err="1" smtClean="0"/>
              <a:t>promotion</a:t>
            </a:r>
            <a:r>
              <a:rPr lang="cs-CZ" sz="2000" dirty="0" smtClean="0"/>
              <a:t>, </a:t>
            </a:r>
            <a:r>
              <a:rPr lang="cs-CZ" sz="2000" dirty="0" err="1" smtClean="0"/>
              <a:t>career</a:t>
            </a:r>
            <a:r>
              <a:rPr lang="cs-CZ" sz="2000" dirty="0" smtClean="0"/>
              <a:t> </a:t>
            </a:r>
            <a:r>
              <a:rPr lang="cs-CZ" sz="2000" dirty="0" err="1" smtClean="0"/>
              <a:t>ladder,bonuses</a:t>
            </a:r>
            <a:r>
              <a:rPr lang="cs-CZ" sz="2000" dirty="0" smtClean="0"/>
              <a:t>, </a:t>
            </a:r>
            <a:r>
              <a:rPr lang="cs-CZ" sz="2000" dirty="0" err="1" smtClean="0"/>
              <a:t>trainings</a:t>
            </a:r>
            <a:r>
              <a:rPr lang="cs-CZ" sz="2000" dirty="0" smtClean="0"/>
              <a:t>, </a:t>
            </a:r>
            <a:r>
              <a:rPr lang="cs-CZ" sz="2000" dirty="0" err="1" smtClean="0"/>
              <a:t>get</a:t>
            </a:r>
            <a:r>
              <a:rPr lang="cs-CZ" sz="2000" dirty="0" smtClean="0"/>
              <a:t> a </a:t>
            </a:r>
            <a:r>
              <a:rPr lang="cs-CZ" sz="2000" dirty="0" err="1" smtClean="0"/>
              <a:t>rise,security</a:t>
            </a:r>
            <a:r>
              <a:rPr lang="cs-CZ" sz="2000" dirty="0" smtClean="0"/>
              <a:t>)</a:t>
            </a:r>
          </a:p>
          <a:p>
            <a:r>
              <a:rPr lang="cs-CZ" sz="2000" dirty="0" err="1" smtClean="0"/>
              <a:t>Benefits</a:t>
            </a:r>
            <a:r>
              <a:rPr lang="cs-CZ" sz="2000" dirty="0" smtClean="0"/>
              <a:t> (business </a:t>
            </a:r>
            <a:r>
              <a:rPr lang="cs-CZ" sz="2000" dirty="0" err="1" smtClean="0"/>
              <a:t>trips,company</a:t>
            </a:r>
            <a:r>
              <a:rPr lang="cs-CZ" sz="2000" dirty="0" smtClean="0"/>
              <a:t> car, mobile </a:t>
            </a:r>
            <a:r>
              <a:rPr lang="cs-CZ" sz="2000" dirty="0" err="1" smtClean="0"/>
              <a:t>phone</a:t>
            </a:r>
            <a:r>
              <a:rPr lang="cs-CZ" sz="2000" dirty="0" smtClean="0"/>
              <a:t>, lunch </a:t>
            </a:r>
            <a:r>
              <a:rPr lang="cs-CZ" sz="2000" dirty="0" err="1" smtClean="0"/>
              <a:t>vouchers</a:t>
            </a:r>
            <a:r>
              <a:rPr lang="cs-CZ" sz="2000" dirty="0" smtClean="0"/>
              <a:t>)</a:t>
            </a:r>
          </a:p>
          <a:p>
            <a:r>
              <a:rPr lang="cs-CZ" sz="2000" dirty="0" err="1" smtClean="0"/>
              <a:t>Social</a:t>
            </a:r>
            <a:r>
              <a:rPr lang="cs-CZ" sz="2000" dirty="0" smtClean="0"/>
              <a:t> status, </a:t>
            </a:r>
            <a:r>
              <a:rPr lang="cs-CZ" sz="2000" dirty="0" err="1" smtClean="0"/>
              <a:t>power</a:t>
            </a:r>
            <a:endParaRPr lang="cs-CZ" sz="2000" dirty="0" smtClean="0"/>
          </a:p>
          <a:p>
            <a:r>
              <a:rPr lang="cs-CZ" sz="2000" dirty="0" err="1" smtClean="0"/>
              <a:t>Personal</a:t>
            </a:r>
            <a:r>
              <a:rPr lang="cs-CZ" sz="2000" dirty="0" smtClean="0"/>
              <a:t> </a:t>
            </a:r>
            <a:r>
              <a:rPr lang="cs-CZ" sz="2000" dirty="0" err="1" smtClean="0"/>
              <a:t>qualities</a:t>
            </a:r>
            <a:r>
              <a:rPr lang="cs-CZ" sz="2000" dirty="0" smtClean="0"/>
              <a:t> </a:t>
            </a:r>
            <a:r>
              <a:rPr lang="cs-CZ" sz="2000" dirty="0" err="1" smtClean="0"/>
              <a:t>required</a:t>
            </a:r>
            <a:endParaRPr lang="cs-CZ" sz="2000" dirty="0" smtClean="0"/>
          </a:p>
          <a:p>
            <a:r>
              <a:rPr lang="cs-CZ" sz="2000" dirty="0" smtClean="0"/>
              <a:t>Job </a:t>
            </a:r>
            <a:r>
              <a:rPr lang="cs-CZ" sz="2000" dirty="0" err="1" smtClean="0"/>
              <a:t>satisfaction</a:t>
            </a:r>
            <a:endParaRPr lang="cs-CZ" sz="2000" dirty="0" smtClean="0"/>
          </a:p>
          <a:p>
            <a:r>
              <a:rPr lang="cs-CZ" sz="2000" dirty="0" smtClean="0"/>
              <a:t>Job </a:t>
            </a:r>
            <a:r>
              <a:rPr lang="cs-CZ" sz="2000" dirty="0" err="1" smtClean="0"/>
              <a:t>security</a:t>
            </a:r>
            <a:endParaRPr lang="cs-CZ" sz="2000" dirty="0" smtClean="0"/>
          </a:p>
          <a:p>
            <a:r>
              <a:rPr lang="cs-CZ" sz="2000" dirty="0" err="1" smtClean="0"/>
              <a:t>Work</a:t>
            </a:r>
            <a:r>
              <a:rPr lang="cs-CZ" sz="2000" dirty="0" smtClean="0"/>
              <a:t> background (</a:t>
            </a:r>
            <a:r>
              <a:rPr lang="cs-CZ" sz="2000" dirty="0" err="1" smtClean="0"/>
              <a:t>the</a:t>
            </a:r>
            <a:r>
              <a:rPr lang="cs-CZ" sz="2000" dirty="0" smtClean="0"/>
              <a:t> team, </a:t>
            </a:r>
            <a:r>
              <a:rPr lang="cs-CZ" sz="2000" dirty="0" err="1" smtClean="0"/>
              <a:t>the</a:t>
            </a:r>
            <a:r>
              <a:rPr lang="cs-CZ" sz="2000" dirty="0" smtClean="0"/>
              <a:t> </a:t>
            </a:r>
            <a:r>
              <a:rPr lang="cs-CZ" sz="2000" dirty="0" err="1" smtClean="0"/>
              <a:t>atmosphere</a:t>
            </a:r>
            <a:r>
              <a:rPr lang="cs-CZ" sz="2000" dirty="0" smtClean="0"/>
              <a:t>, </a:t>
            </a:r>
            <a:r>
              <a:rPr lang="cs-CZ" sz="2000" dirty="0" err="1" smtClean="0"/>
              <a:t>technical</a:t>
            </a:r>
            <a:r>
              <a:rPr lang="cs-CZ" sz="2000" dirty="0" smtClean="0"/>
              <a:t> </a:t>
            </a:r>
            <a:r>
              <a:rPr lang="cs-CZ" sz="2000" dirty="0" err="1" smtClean="0"/>
              <a:t>equipment</a:t>
            </a:r>
            <a:r>
              <a:rPr lang="cs-CZ" sz="2000" dirty="0" smtClean="0"/>
              <a:t>, </a:t>
            </a:r>
            <a:r>
              <a:rPr lang="cs-CZ" sz="2000" dirty="0" err="1" smtClean="0"/>
              <a:t>facilities</a:t>
            </a:r>
            <a:r>
              <a:rPr lang="cs-CZ" sz="2000" dirty="0" smtClean="0"/>
              <a:t>)</a:t>
            </a:r>
          </a:p>
          <a:p>
            <a:endParaRPr lang="cs-CZ" sz="20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694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Part - </a:t>
            </a:r>
            <a:r>
              <a:rPr lang="cs-CZ" dirty="0" err="1" smtClean="0"/>
              <a:t>time</a:t>
            </a:r>
            <a:r>
              <a:rPr lang="cs-CZ" dirty="0" smtClean="0"/>
              <a:t> </a:t>
            </a:r>
            <a:r>
              <a:rPr lang="cs-CZ" dirty="0" err="1" smtClean="0"/>
              <a:t>job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dirty="0" err="1" smtClean="0"/>
              <a:t>Discuss</a:t>
            </a:r>
            <a:endParaRPr lang="cs-CZ" dirty="0"/>
          </a:p>
          <a:p>
            <a:r>
              <a:rPr lang="cs-CZ" dirty="0" err="1" smtClean="0"/>
              <a:t>Should</a:t>
            </a:r>
            <a:r>
              <a:rPr lang="cs-CZ" dirty="0" smtClean="0"/>
              <a:t> </a:t>
            </a:r>
            <a:r>
              <a:rPr lang="cs-CZ" dirty="0" err="1" smtClean="0"/>
              <a:t>students</a:t>
            </a:r>
            <a:r>
              <a:rPr lang="cs-CZ" dirty="0" smtClean="0"/>
              <a:t> </a:t>
            </a:r>
            <a:r>
              <a:rPr lang="cs-CZ" dirty="0" err="1" smtClean="0"/>
              <a:t>work</a:t>
            </a:r>
            <a:r>
              <a:rPr lang="cs-CZ" dirty="0" smtClean="0"/>
              <a:t> 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are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conditions</a:t>
            </a:r>
            <a:r>
              <a:rPr lang="cs-CZ" dirty="0" smtClean="0"/>
              <a:t> </a:t>
            </a:r>
            <a:r>
              <a:rPr lang="cs-CZ" dirty="0" err="1" smtClean="0"/>
              <a:t>which</a:t>
            </a:r>
            <a:r>
              <a:rPr lang="cs-CZ" dirty="0" smtClean="0"/>
              <a:t> suit </a:t>
            </a:r>
            <a:r>
              <a:rPr lang="cs-CZ" dirty="0" err="1" smtClean="0"/>
              <a:t>you</a:t>
            </a:r>
            <a:r>
              <a:rPr lang="cs-CZ" dirty="0" smtClean="0"/>
              <a:t> ?</a:t>
            </a:r>
          </a:p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/are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experience</a:t>
            </a:r>
            <a:r>
              <a:rPr lang="cs-CZ" dirty="0" smtClean="0"/>
              <a:t>/</a:t>
            </a:r>
            <a:r>
              <a:rPr lang="cs-CZ" dirty="0" err="1" smtClean="0"/>
              <a:t>experiences</a:t>
            </a:r>
            <a:r>
              <a:rPr lang="cs-CZ" dirty="0" smtClean="0"/>
              <a:t> 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124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Literatura - 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http://www.youtube.com/watch?v=S1ucmfPOBV8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940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Úhly">
  <a:themeElements>
    <a:clrScheme name="Úhly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Úhly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Úhl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Šablona%20pro%20DUM[1]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544</Words>
  <Application>Microsoft Office PowerPoint</Application>
  <PresentationFormat>Předvádění na obrazovce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Úhly</vt:lpstr>
      <vt:lpstr>Šablona%20pro%20DUM[1]</vt:lpstr>
      <vt:lpstr>Aspekt</vt:lpstr>
      <vt:lpstr>Prezentace aplikace PowerPoint</vt:lpstr>
      <vt:lpstr>The world of work I</vt:lpstr>
      <vt:lpstr> The structure of the topic :</vt:lpstr>
      <vt:lpstr>The proces of applying for a job</vt:lpstr>
      <vt:lpstr>Job Interview</vt:lpstr>
      <vt:lpstr>The kinds of jobs</vt:lpstr>
      <vt:lpstr>My ideal job</vt:lpstr>
      <vt:lpstr>Part - time job</vt:lpstr>
      <vt:lpstr>Literatura - zdroje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13</cp:revision>
  <dcterms:created xsi:type="dcterms:W3CDTF">2013-10-16T20:20:25Z</dcterms:created>
  <dcterms:modified xsi:type="dcterms:W3CDTF">2014-05-14T12:18:02Z</dcterms:modified>
</cp:coreProperties>
</file>